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</p:sldIdLst>
  <p:sldSz cx="13004800" cy="9753600"/>
  <p:notesSz cx="13004800" cy="9753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1" d="100"/>
          <a:sy n="51" d="100"/>
        </p:scale>
        <p:origin x="-1086" y="-9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525780" y="2354579"/>
            <a:ext cx="5831840" cy="417702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6644640" y="2720491"/>
            <a:ext cx="4268865" cy="31738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808219" y="3061970"/>
            <a:ext cx="3388360" cy="3073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0" b="1" i="0">
                <a:solidFill>
                  <a:srgbClr val="00AF4F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950720" y="5462016"/>
            <a:ext cx="9103360" cy="2438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rgbClr val="888888"/>
                </a:solidFill>
                <a:latin typeface="Trebuchet MS"/>
                <a:cs typeface="Trebuchet MS"/>
              </a:defRPr>
            </a:lvl1pPr>
          </a:lstStyle>
          <a:p>
            <a:pPr marL="133350">
              <a:lnSpc>
                <a:spcPts val="2020"/>
              </a:lnSpc>
            </a:pPr>
            <a:fld id="{81D60167-4931-47E6-BA6A-407CBD079E47}" type="slidenum">
              <a:rPr spc="-45" dirty="0"/>
              <a:pPr marL="133350">
                <a:lnSpc>
                  <a:spcPts val="2020"/>
                </a:lnSpc>
              </a:pPr>
              <a:t>‹#›</a:t>
            </a:fld>
            <a:endParaRPr spc="-4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3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rgbClr val="888888"/>
                </a:solidFill>
                <a:latin typeface="Trebuchet MS"/>
                <a:cs typeface="Trebuchet MS"/>
              </a:defRPr>
            </a:lvl1pPr>
          </a:lstStyle>
          <a:p>
            <a:pPr marL="133350">
              <a:lnSpc>
                <a:spcPts val="2020"/>
              </a:lnSpc>
            </a:pPr>
            <a:fld id="{81D60167-4931-47E6-BA6A-407CBD079E47}" type="slidenum">
              <a:rPr spc="-45" dirty="0"/>
              <a:pPr marL="133350">
                <a:lnSpc>
                  <a:spcPts val="2020"/>
                </a:lnSpc>
              </a:pPr>
              <a:t>‹#›</a:t>
            </a:fld>
            <a:endParaRPr spc="-4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3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50240" y="2243328"/>
            <a:ext cx="5657088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697472" y="2243328"/>
            <a:ext cx="5657088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rgbClr val="888888"/>
                </a:solidFill>
                <a:latin typeface="Trebuchet MS"/>
                <a:cs typeface="Trebuchet MS"/>
              </a:defRPr>
            </a:lvl1pPr>
          </a:lstStyle>
          <a:p>
            <a:pPr marL="133350">
              <a:lnSpc>
                <a:spcPts val="2020"/>
              </a:lnSpc>
            </a:pPr>
            <a:fld id="{81D60167-4931-47E6-BA6A-407CBD079E47}" type="slidenum">
              <a:rPr spc="-45" dirty="0"/>
              <a:pPr marL="133350">
                <a:lnSpc>
                  <a:spcPts val="2020"/>
                </a:lnSpc>
              </a:pPr>
              <a:t>‹#›</a:t>
            </a:fld>
            <a:endParaRPr spc="-4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3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rgbClr val="888888"/>
                </a:solidFill>
                <a:latin typeface="Trebuchet MS"/>
                <a:cs typeface="Trebuchet MS"/>
              </a:defRPr>
            </a:lvl1pPr>
          </a:lstStyle>
          <a:p>
            <a:pPr marL="133350">
              <a:lnSpc>
                <a:spcPts val="2020"/>
              </a:lnSpc>
            </a:pPr>
            <a:fld id="{81D60167-4931-47E6-BA6A-407CBD079E47}" type="slidenum">
              <a:rPr spc="-45" dirty="0"/>
              <a:pPr marL="133350">
                <a:lnSpc>
                  <a:spcPts val="2020"/>
                </a:lnSpc>
              </a:pPr>
              <a:t>‹#›</a:t>
            </a:fld>
            <a:endParaRPr spc="-4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rgbClr val="888888"/>
                </a:solidFill>
                <a:latin typeface="Trebuchet MS"/>
                <a:cs typeface="Trebuchet MS"/>
              </a:defRPr>
            </a:lvl1pPr>
          </a:lstStyle>
          <a:p>
            <a:pPr marL="133350">
              <a:lnSpc>
                <a:spcPts val="2020"/>
              </a:lnSpc>
            </a:pPr>
            <a:fld id="{81D60167-4931-47E6-BA6A-407CBD079E47}" type="slidenum">
              <a:rPr spc="-45" dirty="0"/>
              <a:pPr marL="133350">
                <a:lnSpc>
                  <a:spcPts val="2020"/>
                </a:lnSpc>
              </a:pPr>
              <a:t>‹#›</a:t>
            </a:fld>
            <a:endParaRPr spc="-4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490720" y="704850"/>
            <a:ext cx="4020184" cy="9855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3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64209" y="3618229"/>
            <a:ext cx="11840210" cy="54330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421632" y="9070848"/>
            <a:ext cx="4161536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50240" y="9070848"/>
            <a:ext cx="2991104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982450" y="9173255"/>
            <a:ext cx="266700" cy="276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00" b="0" i="0">
                <a:solidFill>
                  <a:srgbClr val="888888"/>
                </a:solidFill>
                <a:latin typeface="Trebuchet MS"/>
                <a:cs typeface="Trebuchet MS"/>
              </a:defRPr>
            </a:lvl1pPr>
          </a:lstStyle>
          <a:p>
            <a:pPr marL="133350">
              <a:lnSpc>
                <a:spcPts val="2020"/>
              </a:lnSpc>
            </a:pPr>
            <a:fld id="{81D60167-4931-47E6-BA6A-407CBD079E47}" type="slidenum">
              <a:rPr spc="-45" dirty="0"/>
              <a:pPr marL="133350">
                <a:lnSpc>
                  <a:spcPts val="2020"/>
                </a:lnSpc>
              </a:pPr>
              <a:t>‹#›</a:t>
            </a:fld>
            <a:endParaRPr spc="-4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raspberrypi.org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694429" y="3507740"/>
            <a:ext cx="5163820" cy="46799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909" y="7391400"/>
            <a:ext cx="4301491" cy="1318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409" dirty="0">
                <a:latin typeface="Arial"/>
                <a:cs typeface="Arial"/>
              </a:rPr>
              <a:t>PRESENTED</a:t>
            </a:r>
            <a:r>
              <a:rPr sz="2800" b="1" spc="-210" dirty="0">
                <a:latin typeface="Arial"/>
                <a:cs typeface="Arial"/>
              </a:rPr>
              <a:t> </a:t>
            </a:r>
            <a:r>
              <a:rPr sz="2800" b="1" spc="-320" dirty="0">
                <a:latin typeface="Arial"/>
                <a:cs typeface="Arial"/>
              </a:rPr>
              <a:t>BY-</a:t>
            </a:r>
            <a:endParaRPr sz="2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lang="en-US" sz="2800" spc="-380" dirty="0" err="1" smtClean="0">
                <a:latin typeface="Arial"/>
                <a:cs typeface="Arial"/>
              </a:rPr>
              <a:t>Vidhya</a:t>
            </a:r>
            <a:r>
              <a:rPr lang="en-US" sz="2800" spc="-380" dirty="0" smtClean="0">
                <a:latin typeface="Arial"/>
                <a:cs typeface="Arial"/>
              </a:rPr>
              <a:t> Shankar </a:t>
            </a:r>
            <a:r>
              <a:rPr lang="en-US" sz="2800" dirty="0">
                <a:latin typeface="Arial"/>
                <a:cs typeface="Arial"/>
              </a:rPr>
              <a:t> </a:t>
            </a:r>
            <a:r>
              <a:rPr lang="en-US" sz="2800" dirty="0" smtClean="0">
                <a:latin typeface="Arial"/>
                <a:cs typeface="Arial"/>
              </a:rPr>
              <a:t>&amp; </a:t>
            </a:r>
            <a:r>
              <a:rPr lang="en-US" sz="2800" dirty="0" err="1" smtClean="0">
                <a:latin typeface="Arial"/>
                <a:cs typeface="Arial"/>
              </a:rPr>
              <a:t>Rohann</a:t>
            </a:r>
            <a:r>
              <a:rPr lang="en-US" sz="2800" dirty="0" smtClean="0">
                <a:latin typeface="Arial"/>
                <a:cs typeface="Arial"/>
              </a:rPr>
              <a:t> </a:t>
            </a:r>
            <a:r>
              <a:rPr lang="en-US" sz="2800" dirty="0" err="1" smtClean="0">
                <a:latin typeface="Arial"/>
                <a:cs typeface="Arial"/>
              </a:rPr>
              <a:t>Sabharwal</a:t>
            </a:r>
            <a:endParaRPr lang="en-US" sz="2800" spc="-380" dirty="0" smtClean="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3350">
              <a:lnSpc>
                <a:spcPts val="2020"/>
              </a:lnSpc>
            </a:pPr>
            <a:fld id="{81D60167-4931-47E6-BA6A-407CBD079E47}" type="slidenum">
              <a:rPr spc="-45" dirty="0"/>
              <a:pPr marL="133350">
                <a:lnSpc>
                  <a:spcPts val="2020"/>
                </a:lnSpc>
              </a:pPr>
              <a:t>1</a:t>
            </a:fld>
            <a:endParaRPr spc="-45" dirty="0"/>
          </a:p>
        </p:txBody>
      </p:sp>
      <p:sp>
        <p:nvSpPr>
          <p:cNvPr id="4" name="object 4"/>
          <p:cNvSpPr txBox="1"/>
          <p:nvPr/>
        </p:nvSpPr>
        <p:spPr>
          <a:xfrm>
            <a:off x="8782823" y="7556500"/>
            <a:ext cx="2743200" cy="8874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4295">
              <a:lnSpc>
                <a:spcPct val="100000"/>
              </a:lnSpc>
              <a:spcBef>
                <a:spcPts val="100"/>
              </a:spcBef>
            </a:pPr>
            <a:r>
              <a:rPr sz="2800" b="1" spc="-280" dirty="0">
                <a:latin typeface="Arial"/>
                <a:cs typeface="Arial"/>
              </a:rPr>
              <a:t>GUIDE</a:t>
            </a:r>
            <a:r>
              <a:rPr sz="2800" b="1" spc="-150" dirty="0">
                <a:latin typeface="Arial"/>
                <a:cs typeface="Arial"/>
              </a:rPr>
              <a:t> </a:t>
            </a:r>
            <a:r>
              <a:rPr sz="2800" b="1" spc="-320" dirty="0">
                <a:latin typeface="Arial"/>
                <a:cs typeface="Arial"/>
              </a:rPr>
              <a:t>BY-</a:t>
            </a:r>
            <a:endParaRPr sz="2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lang="en-US" sz="2800" spc="-275" dirty="0" smtClean="0">
                <a:latin typeface="Arial"/>
                <a:cs typeface="Arial"/>
              </a:rPr>
              <a:t>Ms. </a:t>
            </a:r>
            <a:r>
              <a:rPr lang="en-US" sz="2800" spc="-275" dirty="0" err="1" smtClean="0">
                <a:latin typeface="Arial"/>
                <a:cs typeface="Arial"/>
              </a:rPr>
              <a:t>Tarunim</a:t>
            </a:r>
            <a:r>
              <a:rPr lang="en-US" sz="2800" spc="-275" dirty="0" smtClean="0">
                <a:latin typeface="Arial"/>
                <a:cs typeface="Arial"/>
              </a:rPr>
              <a:t> Sharma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16000" y="304800"/>
            <a:ext cx="10210800" cy="14721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5400" spc="-425" dirty="0" smtClean="0"/>
              <a:t> </a:t>
            </a:r>
            <a:r>
              <a:rPr lang="en-US" sz="5400" spc="-425" dirty="0" smtClean="0"/>
              <a:t>           Maharaja  </a:t>
            </a:r>
            <a:r>
              <a:rPr lang="en-US" sz="5400" spc="-425" dirty="0" err="1" smtClean="0"/>
              <a:t>Surajmal</a:t>
            </a:r>
            <a:r>
              <a:rPr lang="en-US" sz="5400" spc="-425" dirty="0" smtClean="0"/>
              <a:t>  Institute</a:t>
            </a:r>
            <a:endParaRPr sz="5400" dirty="0" smtClean="0"/>
          </a:p>
          <a:p>
            <a:pPr marL="2015489">
              <a:lnSpc>
                <a:spcPct val="100000"/>
              </a:lnSpc>
              <a:spcBef>
                <a:spcPts val="70"/>
              </a:spcBef>
            </a:pPr>
            <a:r>
              <a:rPr sz="4000" spc="-590" dirty="0" smtClean="0"/>
              <a:t> </a:t>
            </a:r>
            <a:endParaRPr sz="4000" dirty="0"/>
          </a:p>
        </p:txBody>
      </p:sp>
      <p:sp>
        <p:nvSpPr>
          <p:cNvPr id="6" name="object 6"/>
          <p:cNvSpPr txBox="1"/>
          <p:nvPr/>
        </p:nvSpPr>
        <p:spPr>
          <a:xfrm>
            <a:off x="3501390" y="2132330"/>
            <a:ext cx="5963285" cy="18427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99695" algn="ctr">
              <a:lnSpc>
                <a:spcPts val="4515"/>
              </a:lnSpc>
              <a:spcBef>
                <a:spcPts val="100"/>
              </a:spcBef>
            </a:pPr>
            <a:r>
              <a:rPr lang="en-US" sz="4000" spc="-229" dirty="0" smtClean="0">
                <a:latin typeface="Arial"/>
                <a:cs typeface="Arial"/>
              </a:rPr>
              <a:t>Presentation </a:t>
            </a:r>
            <a:r>
              <a:rPr sz="4000" spc="-300" dirty="0" smtClean="0">
                <a:latin typeface="Arial"/>
                <a:cs typeface="Arial"/>
              </a:rPr>
              <a:t>On</a:t>
            </a:r>
            <a:endParaRPr sz="4000" dirty="0">
              <a:latin typeface="Arial"/>
              <a:cs typeface="Arial"/>
            </a:endParaRPr>
          </a:p>
          <a:p>
            <a:pPr algn="ctr">
              <a:lnSpc>
                <a:spcPts val="9795"/>
              </a:lnSpc>
            </a:pPr>
            <a:r>
              <a:rPr sz="8400" spc="-305" dirty="0">
                <a:latin typeface="Trebuchet MS"/>
                <a:cs typeface="Trebuchet MS"/>
              </a:rPr>
              <a:t>Raspberry</a:t>
            </a:r>
            <a:r>
              <a:rPr sz="8400" spc="-250" dirty="0">
                <a:latin typeface="Trebuchet MS"/>
                <a:cs typeface="Trebuchet MS"/>
              </a:rPr>
              <a:t> </a:t>
            </a:r>
            <a:r>
              <a:rPr sz="8400" spc="-875" dirty="0">
                <a:latin typeface="Trebuchet MS"/>
                <a:cs typeface="Trebuchet MS"/>
              </a:rPr>
              <a:t>Pi..</a:t>
            </a:r>
            <a:endParaRPr sz="8400" dirty="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dissolv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07609" y="1085850"/>
            <a:ext cx="298323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spc="-350" dirty="0"/>
              <a:t>Features</a:t>
            </a:r>
            <a:endParaRPr sz="6600"/>
          </a:p>
        </p:txBody>
      </p:sp>
      <p:sp>
        <p:nvSpPr>
          <p:cNvPr id="3" name="object 3"/>
          <p:cNvSpPr txBox="1"/>
          <p:nvPr/>
        </p:nvSpPr>
        <p:spPr>
          <a:xfrm>
            <a:off x="426719" y="4097020"/>
            <a:ext cx="11076940" cy="3558540"/>
          </a:xfrm>
          <a:prstGeom prst="rect">
            <a:avLst/>
          </a:prstGeom>
        </p:spPr>
        <p:txBody>
          <a:bodyPr vert="horz" wrap="square" lIns="0" tIns="163830" rIns="0" bIns="0" rtlCol="0">
            <a:spAutoFit/>
          </a:bodyPr>
          <a:lstStyle/>
          <a:p>
            <a:pPr marL="499109" indent="-486409">
              <a:lnSpc>
                <a:spcPct val="100000"/>
              </a:lnSpc>
              <a:spcBef>
                <a:spcPts val="1290"/>
              </a:spcBef>
              <a:buChar char="•"/>
              <a:tabLst>
                <a:tab pos="498475" algn="l"/>
                <a:tab pos="499109" algn="l"/>
              </a:tabLst>
            </a:pPr>
            <a:r>
              <a:rPr sz="4800" spc="-80" dirty="0">
                <a:latin typeface="Arial"/>
                <a:cs typeface="Arial"/>
              </a:rPr>
              <a:t>Ultra </a:t>
            </a:r>
            <a:r>
              <a:rPr sz="4800" spc="-135" dirty="0">
                <a:latin typeface="Arial"/>
                <a:cs typeface="Arial"/>
              </a:rPr>
              <a:t>low-cost </a:t>
            </a:r>
            <a:r>
              <a:rPr sz="4800" spc="-100" dirty="0">
                <a:latin typeface="Arial"/>
                <a:cs typeface="Arial"/>
              </a:rPr>
              <a:t>(Model </a:t>
            </a:r>
            <a:r>
              <a:rPr sz="4800" spc="-425" dirty="0">
                <a:latin typeface="Arial"/>
                <a:cs typeface="Arial"/>
              </a:rPr>
              <a:t>A </a:t>
            </a:r>
            <a:r>
              <a:rPr sz="4800" spc="-215" dirty="0">
                <a:latin typeface="Arial"/>
                <a:cs typeface="Arial"/>
              </a:rPr>
              <a:t>$25, </a:t>
            </a:r>
            <a:r>
              <a:rPr sz="4800" spc="-90" dirty="0">
                <a:latin typeface="Arial"/>
                <a:cs typeface="Arial"/>
              </a:rPr>
              <a:t>Model </a:t>
            </a:r>
            <a:r>
              <a:rPr sz="4800" spc="-595" dirty="0">
                <a:latin typeface="Arial"/>
                <a:cs typeface="Arial"/>
              </a:rPr>
              <a:t>B</a:t>
            </a:r>
            <a:r>
              <a:rPr sz="4800" spc="-825" dirty="0">
                <a:latin typeface="Arial"/>
                <a:cs typeface="Arial"/>
              </a:rPr>
              <a:t> </a:t>
            </a:r>
            <a:r>
              <a:rPr sz="4800" spc="-215" dirty="0">
                <a:latin typeface="Arial"/>
                <a:cs typeface="Arial"/>
              </a:rPr>
              <a:t>$35)</a:t>
            </a:r>
            <a:endParaRPr sz="4800">
              <a:latin typeface="Arial"/>
              <a:cs typeface="Arial"/>
            </a:endParaRPr>
          </a:p>
          <a:p>
            <a:pPr marL="499109" indent="-486409">
              <a:lnSpc>
                <a:spcPct val="100000"/>
              </a:lnSpc>
              <a:spcBef>
                <a:spcPts val="1190"/>
              </a:spcBef>
              <a:buChar char="•"/>
              <a:tabLst>
                <a:tab pos="498475" algn="l"/>
                <a:tab pos="499109" algn="l"/>
              </a:tabLst>
            </a:pPr>
            <a:r>
              <a:rPr sz="4800" spc="-80" dirty="0">
                <a:latin typeface="Arial"/>
                <a:cs typeface="Arial"/>
              </a:rPr>
              <a:t>Ultra </a:t>
            </a:r>
            <a:r>
              <a:rPr sz="4800" spc="-95" dirty="0">
                <a:latin typeface="Arial"/>
                <a:cs typeface="Arial"/>
              </a:rPr>
              <a:t>low-power</a:t>
            </a:r>
            <a:r>
              <a:rPr sz="4800" spc="-445" dirty="0">
                <a:latin typeface="Arial"/>
                <a:cs typeface="Arial"/>
              </a:rPr>
              <a:t> </a:t>
            </a:r>
            <a:r>
              <a:rPr sz="4800" spc="-305" dirty="0">
                <a:latin typeface="Arial"/>
                <a:cs typeface="Arial"/>
              </a:rPr>
              <a:t>~1W</a:t>
            </a:r>
            <a:endParaRPr sz="4800">
              <a:latin typeface="Arial"/>
              <a:cs typeface="Arial"/>
            </a:endParaRPr>
          </a:p>
          <a:p>
            <a:pPr marL="499109" indent="-486409">
              <a:lnSpc>
                <a:spcPct val="100000"/>
              </a:lnSpc>
              <a:spcBef>
                <a:spcPts val="1200"/>
              </a:spcBef>
              <a:buChar char="•"/>
              <a:tabLst>
                <a:tab pos="498475" algn="l"/>
                <a:tab pos="499109" algn="l"/>
              </a:tabLst>
            </a:pPr>
            <a:r>
              <a:rPr sz="4800" spc="-180" dirty="0">
                <a:latin typeface="Arial"/>
                <a:cs typeface="Arial"/>
              </a:rPr>
              <a:t>Credit-card </a:t>
            </a:r>
            <a:r>
              <a:rPr sz="4800" spc="-270" dirty="0">
                <a:latin typeface="Arial"/>
                <a:cs typeface="Arial"/>
              </a:rPr>
              <a:t>sized, </a:t>
            </a:r>
            <a:r>
              <a:rPr sz="4800" spc="-235" dirty="0">
                <a:latin typeface="Arial"/>
                <a:cs typeface="Arial"/>
              </a:rPr>
              <a:t>fanless, </a:t>
            </a:r>
            <a:r>
              <a:rPr sz="4800" spc="-95" dirty="0">
                <a:latin typeface="Arial"/>
                <a:cs typeface="Arial"/>
              </a:rPr>
              <a:t>instant</a:t>
            </a:r>
            <a:r>
              <a:rPr sz="4800" spc="-370" dirty="0">
                <a:latin typeface="Arial"/>
                <a:cs typeface="Arial"/>
              </a:rPr>
              <a:t> </a:t>
            </a:r>
            <a:r>
              <a:rPr sz="4800" spc="-95" dirty="0">
                <a:latin typeface="Arial"/>
                <a:cs typeface="Arial"/>
              </a:rPr>
              <a:t>start-up</a:t>
            </a:r>
            <a:endParaRPr sz="4800">
              <a:latin typeface="Arial"/>
              <a:cs typeface="Arial"/>
            </a:endParaRPr>
          </a:p>
          <a:p>
            <a:pPr marL="499109" indent="-486409">
              <a:lnSpc>
                <a:spcPct val="100000"/>
              </a:lnSpc>
              <a:spcBef>
                <a:spcPts val="1200"/>
              </a:spcBef>
              <a:buChar char="•"/>
              <a:tabLst>
                <a:tab pos="498475" algn="l"/>
                <a:tab pos="499109" algn="l"/>
              </a:tabLst>
            </a:pPr>
            <a:r>
              <a:rPr sz="4800" spc="-210" dirty="0">
                <a:latin typeface="Arial"/>
                <a:cs typeface="Arial"/>
              </a:rPr>
              <a:t>Complete </a:t>
            </a:r>
            <a:r>
              <a:rPr sz="4800" spc="-180" dirty="0">
                <a:latin typeface="Arial"/>
                <a:cs typeface="Arial"/>
              </a:rPr>
              <a:t>easy-to-program</a:t>
            </a:r>
            <a:r>
              <a:rPr sz="4800" spc="-320" dirty="0">
                <a:latin typeface="Arial"/>
                <a:cs typeface="Arial"/>
              </a:rPr>
              <a:t> </a:t>
            </a:r>
            <a:r>
              <a:rPr sz="4800" spc="-120" dirty="0">
                <a:latin typeface="Arial"/>
                <a:cs typeface="Arial"/>
              </a:rPr>
              <a:t>computer</a:t>
            </a:r>
            <a:endParaRPr sz="4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70"/>
            <a:ext cx="2830830" cy="28295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10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07609" y="1085850"/>
            <a:ext cx="2983230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spc="-350" dirty="0"/>
              <a:t>Features</a:t>
            </a:r>
            <a:endParaRPr sz="6600"/>
          </a:p>
        </p:txBody>
      </p:sp>
      <p:sp>
        <p:nvSpPr>
          <p:cNvPr id="3" name="object 3"/>
          <p:cNvSpPr txBox="1"/>
          <p:nvPr/>
        </p:nvSpPr>
        <p:spPr>
          <a:xfrm>
            <a:off x="497840" y="2625090"/>
            <a:ext cx="11993880" cy="47180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0380" marR="5080" indent="-487680">
              <a:lnSpc>
                <a:spcPct val="100000"/>
              </a:lnSpc>
              <a:spcBef>
                <a:spcPts val="100"/>
              </a:spcBef>
              <a:buChar char="•"/>
              <a:tabLst>
                <a:tab pos="499745" algn="l"/>
                <a:tab pos="500380" algn="l"/>
              </a:tabLst>
            </a:pPr>
            <a:r>
              <a:rPr sz="4800" spc="-210" dirty="0">
                <a:latin typeface="Arial"/>
                <a:cs typeface="Arial"/>
              </a:rPr>
              <a:t>Provide </a:t>
            </a:r>
            <a:r>
              <a:rPr sz="4800" spc="-375" dirty="0">
                <a:latin typeface="Arial"/>
                <a:cs typeface="Arial"/>
              </a:rPr>
              <a:t>a </a:t>
            </a:r>
            <a:r>
              <a:rPr sz="4800" spc="-60" dirty="0">
                <a:latin typeface="Arial"/>
                <a:cs typeface="Arial"/>
              </a:rPr>
              <a:t>fun </a:t>
            </a:r>
            <a:r>
              <a:rPr sz="4800" spc="-110" dirty="0">
                <a:latin typeface="Arial"/>
                <a:cs typeface="Arial"/>
              </a:rPr>
              <a:t>environment </a:t>
            </a:r>
            <a:r>
              <a:rPr sz="4800" spc="15" dirty="0">
                <a:latin typeface="Arial"/>
                <a:cs typeface="Arial"/>
              </a:rPr>
              <a:t>for </a:t>
            </a:r>
            <a:r>
              <a:rPr sz="4800" spc="-145" dirty="0">
                <a:latin typeface="Arial"/>
                <a:cs typeface="Arial"/>
              </a:rPr>
              <a:t>experimenting  </a:t>
            </a:r>
            <a:r>
              <a:rPr sz="4800" spc="20" dirty="0">
                <a:latin typeface="Arial"/>
                <a:cs typeface="Arial"/>
              </a:rPr>
              <a:t>with </a:t>
            </a:r>
            <a:r>
              <a:rPr sz="4800" spc="-165" dirty="0">
                <a:latin typeface="Arial"/>
                <a:cs typeface="Arial"/>
              </a:rPr>
              <a:t>programming </a:t>
            </a:r>
            <a:r>
              <a:rPr sz="4800" spc="-225" dirty="0">
                <a:latin typeface="Arial"/>
                <a:cs typeface="Arial"/>
              </a:rPr>
              <a:t>and</a:t>
            </a:r>
            <a:r>
              <a:rPr sz="4800" spc="-645" dirty="0">
                <a:latin typeface="Arial"/>
                <a:cs typeface="Arial"/>
              </a:rPr>
              <a:t> </a:t>
            </a:r>
            <a:r>
              <a:rPr sz="4800" spc="-160" dirty="0">
                <a:latin typeface="Arial"/>
                <a:cs typeface="Arial"/>
              </a:rPr>
              <a:t>electronics</a:t>
            </a:r>
            <a:endParaRPr sz="4800">
              <a:latin typeface="Arial"/>
              <a:cs typeface="Arial"/>
            </a:endParaRPr>
          </a:p>
          <a:p>
            <a:pPr marL="500380" marR="8890" indent="-487680">
              <a:lnSpc>
                <a:spcPts val="5750"/>
              </a:lnSpc>
              <a:spcBef>
                <a:spcPts val="1400"/>
              </a:spcBef>
              <a:buChar char="•"/>
              <a:tabLst>
                <a:tab pos="499745" algn="l"/>
                <a:tab pos="500380" algn="l"/>
                <a:tab pos="4144010" algn="l"/>
                <a:tab pos="6478270" algn="l"/>
                <a:tab pos="8299450" algn="l"/>
                <a:tab pos="9787890" algn="l"/>
                <a:tab pos="11452860" algn="l"/>
              </a:tabLst>
            </a:pPr>
            <a:r>
              <a:rPr sz="4800" spc="-220" dirty="0">
                <a:latin typeface="Arial"/>
                <a:cs typeface="Arial"/>
              </a:rPr>
              <a:t>Ine</a:t>
            </a:r>
            <a:r>
              <a:rPr sz="4800" spc="-250" dirty="0">
                <a:latin typeface="Arial"/>
                <a:cs typeface="Arial"/>
              </a:rPr>
              <a:t>x</a:t>
            </a:r>
            <a:r>
              <a:rPr sz="4800" spc="-290" dirty="0">
                <a:latin typeface="Arial"/>
                <a:cs typeface="Arial"/>
              </a:rPr>
              <a:t>pen</a:t>
            </a:r>
            <a:r>
              <a:rPr sz="4800" spc="-265" dirty="0">
                <a:latin typeface="Arial"/>
                <a:cs typeface="Arial"/>
              </a:rPr>
              <a:t>s</a:t>
            </a:r>
            <a:r>
              <a:rPr sz="4800" spc="35" dirty="0">
                <a:latin typeface="Arial"/>
                <a:cs typeface="Arial"/>
              </a:rPr>
              <a:t>i</a:t>
            </a:r>
            <a:r>
              <a:rPr sz="4800" spc="-270" dirty="0">
                <a:latin typeface="Arial"/>
                <a:cs typeface="Arial"/>
              </a:rPr>
              <a:t>ve</a:t>
            </a:r>
            <a:r>
              <a:rPr sz="4800" spc="-140" dirty="0">
                <a:latin typeface="Arial"/>
                <a:cs typeface="Arial"/>
              </a:rPr>
              <a:t>,</a:t>
            </a:r>
            <a:r>
              <a:rPr sz="4800" dirty="0">
                <a:latin typeface="Arial"/>
                <a:cs typeface="Arial"/>
              </a:rPr>
              <a:t>	</a:t>
            </a:r>
            <a:r>
              <a:rPr sz="4800" spc="-535" dirty="0">
                <a:latin typeface="Arial"/>
                <a:cs typeface="Arial"/>
              </a:rPr>
              <a:t>s</a:t>
            </a:r>
            <a:r>
              <a:rPr sz="4800" spc="35" dirty="0">
                <a:latin typeface="Arial"/>
                <a:cs typeface="Arial"/>
              </a:rPr>
              <a:t>i</a:t>
            </a:r>
            <a:r>
              <a:rPr sz="4800" spc="-125" dirty="0">
                <a:latin typeface="Arial"/>
                <a:cs typeface="Arial"/>
              </a:rPr>
              <a:t>mp</a:t>
            </a:r>
            <a:r>
              <a:rPr sz="4800" spc="-40" dirty="0">
                <a:latin typeface="Arial"/>
                <a:cs typeface="Arial"/>
              </a:rPr>
              <a:t>l</a:t>
            </a:r>
            <a:r>
              <a:rPr sz="4800" spc="-290" dirty="0">
                <a:latin typeface="Arial"/>
                <a:cs typeface="Arial"/>
              </a:rPr>
              <a:t>e</a:t>
            </a:r>
            <a:r>
              <a:rPr sz="4800" spc="-140" dirty="0">
                <a:latin typeface="Arial"/>
                <a:cs typeface="Arial"/>
              </a:rPr>
              <a:t>,</a:t>
            </a:r>
            <a:r>
              <a:rPr sz="4800" dirty="0">
                <a:latin typeface="Arial"/>
                <a:cs typeface="Arial"/>
              </a:rPr>
              <a:t>	</a:t>
            </a:r>
            <a:r>
              <a:rPr sz="4800" spc="-140" dirty="0">
                <a:latin typeface="Arial"/>
                <a:cs typeface="Arial"/>
              </a:rPr>
              <a:t>o</a:t>
            </a:r>
            <a:r>
              <a:rPr sz="4800" spc="-220" dirty="0">
                <a:latin typeface="Arial"/>
                <a:cs typeface="Arial"/>
              </a:rPr>
              <a:t>p</a:t>
            </a:r>
            <a:r>
              <a:rPr sz="4800" spc="-225" dirty="0">
                <a:latin typeface="Arial"/>
                <a:cs typeface="Arial"/>
              </a:rPr>
              <a:t>e</a:t>
            </a:r>
            <a:r>
              <a:rPr sz="4800" spc="-150" dirty="0">
                <a:latin typeface="Arial"/>
                <a:cs typeface="Arial"/>
              </a:rPr>
              <a:t>n</a:t>
            </a:r>
            <a:r>
              <a:rPr sz="4800" dirty="0">
                <a:latin typeface="Arial"/>
                <a:cs typeface="Arial"/>
              </a:rPr>
              <a:t>	</a:t>
            </a:r>
            <a:r>
              <a:rPr sz="4800" spc="-375" dirty="0">
                <a:latin typeface="Arial"/>
                <a:cs typeface="Arial"/>
              </a:rPr>
              <a:t>a</a:t>
            </a:r>
            <a:r>
              <a:rPr sz="4800" spc="-155" dirty="0">
                <a:latin typeface="Arial"/>
                <a:cs typeface="Arial"/>
              </a:rPr>
              <a:t>n</a:t>
            </a:r>
            <a:r>
              <a:rPr sz="4800" spc="-150" dirty="0">
                <a:latin typeface="Arial"/>
                <a:cs typeface="Arial"/>
              </a:rPr>
              <a:t>d</a:t>
            </a:r>
            <a:r>
              <a:rPr sz="4800" dirty="0">
                <a:latin typeface="Arial"/>
                <a:cs typeface="Arial"/>
              </a:rPr>
              <a:t>	</a:t>
            </a:r>
            <a:r>
              <a:rPr sz="4800" spc="-335" dirty="0">
                <a:latin typeface="Arial"/>
                <a:cs typeface="Arial"/>
              </a:rPr>
              <a:t>e</a:t>
            </a:r>
            <a:r>
              <a:rPr sz="4800" spc="-330" dirty="0">
                <a:latin typeface="Arial"/>
                <a:cs typeface="Arial"/>
              </a:rPr>
              <a:t>a</a:t>
            </a:r>
            <a:r>
              <a:rPr sz="4800" spc="-535" dirty="0">
                <a:latin typeface="Arial"/>
                <a:cs typeface="Arial"/>
              </a:rPr>
              <a:t>s</a:t>
            </a:r>
            <a:r>
              <a:rPr sz="4800" spc="-229" dirty="0">
                <a:latin typeface="Arial"/>
                <a:cs typeface="Arial"/>
              </a:rPr>
              <a:t>y</a:t>
            </a:r>
            <a:r>
              <a:rPr sz="4800" dirty="0">
                <a:latin typeface="Arial"/>
                <a:cs typeface="Arial"/>
              </a:rPr>
              <a:t>	</a:t>
            </a:r>
            <a:r>
              <a:rPr sz="4800" spc="45" dirty="0">
                <a:latin typeface="Arial"/>
                <a:cs typeface="Arial"/>
              </a:rPr>
              <a:t>to  </a:t>
            </a:r>
            <a:r>
              <a:rPr sz="4800" spc="-110" dirty="0">
                <a:latin typeface="Arial"/>
                <a:cs typeface="Arial"/>
              </a:rPr>
              <a:t>maintain </a:t>
            </a:r>
            <a:r>
              <a:rPr sz="4800" spc="-120" dirty="0">
                <a:latin typeface="Arial"/>
                <a:cs typeface="Arial"/>
              </a:rPr>
              <a:t>computer </a:t>
            </a:r>
            <a:r>
              <a:rPr sz="4800" spc="15" dirty="0">
                <a:latin typeface="Arial"/>
                <a:cs typeface="Arial"/>
              </a:rPr>
              <a:t>for</a:t>
            </a:r>
            <a:r>
              <a:rPr sz="4800" spc="-555" dirty="0">
                <a:latin typeface="Arial"/>
                <a:cs typeface="Arial"/>
              </a:rPr>
              <a:t> </a:t>
            </a:r>
            <a:r>
              <a:rPr sz="4800" spc="-265" dirty="0">
                <a:latin typeface="Arial"/>
                <a:cs typeface="Arial"/>
              </a:rPr>
              <a:t>schools</a:t>
            </a:r>
            <a:endParaRPr sz="4800">
              <a:latin typeface="Arial"/>
              <a:cs typeface="Arial"/>
            </a:endParaRPr>
          </a:p>
          <a:p>
            <a:pPr marL="500380" marR="17145" indent="-487680">
              <a:lnSpc>
                <a:spcPct val="100000"/>
              </a:lnSpc>
              <a:spcBef>
                <a:spcPts val="1010"/>
              </a:spcBef>
              <a:buChar char="•"/>
              <a:tabLst>
                <a:tab pos="499745" algn="l"/>
                <a:tab pos="500380" algn="l"/>
              </a:tabLst>
            </a:pPr>
            <a:r>
              <a:rPr sz="4800" spc="-345" dirty="0">
                <a:latin typeface="Arial"/>
                <a:cs typeface="Arial"/>
              </a:rPr>
              <a:t>Fun </a:t>
            </a:r>
            <a:r>
              <a:rPr sz="4800" spc="-120" dirty="0">
                <a:latin typeface="Arial"/>
                <a:cs typeface="Arial"/>
              </a:rPr>
              <a:t>computer </a:t>
            </a:r>
            <a:r>
              <a:rPr sz="4800" spc="15" dirty="0">
                <a:latin typeface="Arial"/>
                <a:cs typeface="Arial"/>
              </a:rPr>
              <a:t>for </a:t>
            </a:r>
            <a:r>
              <a:rPr sz="4800" spc="-130" dirty="0">
                <a:latin typeface="Arial"/>
                <a:cs typeface="Arial"/>
              </a:rPr>
              <a:t>children </a:t>
            </a:r>
            <a:r>
              <a:rPr sz="4800" spc="60" dirty="0">
                <a:latin typeface="Arial"/>
                <a:cs typeface="Arial"/>
              </a:rPr>
              <a:t>to </a:t>
            </a:r>
            <a:r>
              <a:rPr sz="4800" spc="-130" dirty="0">
                <a:latin typeface="Arial"/>
                <a:cs typeface="Arial"/>
              </a:rPr>
              <a:t>experiment</a:t>
            </a:r>
            <a:r>
              <a:rPr sz="4800" spc="-240" dirty="0">
                <a:latin typeface="Arial"/>
                <a:cs typeface="Arial"/>
              </a:rPr>
              <a:t> </a:t>
            </a:r>
            <a:r>
              <a:rPr sz="4800" spc="20" dirty="0">
                <a:latin typeface="Arial"/>
                <a:cs typeface="Arial"/>
              </a:rPr>
              <a:t>with  </a:t>
            </a:r>
            <a:r>
              <a:rPr sz="4800" spc="-50" dirty="0">
                <a:latin typeface="Arial"/>
                <a:cs typeface="Arial"/>
              </a:rPr>
              <a:t>at </a:t>
            </a:r>
            <a:r>
              <a:rPr sz="4800" spc="-170" dirty="0">
                <a:latin typeface="Arial"/>
                <a:cs typeface="Arial"/>
              </a:rPr>
              <a:t>home(programming, </a:t>
            </a:r>
            <a:r>
              <a:rPr sz="4800" spc="-125" dirty="0">
                <a:latin typeface="Arial"/>
                <a:cs typeface="Arial"/>
              </a:rPr>
              <a:t>robotics,</a:t>
            </a:r>
            <a:r>
              <a:rPr sz="4800" spc="-560" dirty="0">
                <a:latin typeface="Arial"/>
                <a:cs typeface="Arial"/>
              </a:rPr>
              <a:t> </a:t>
            </a:r>
            <a:r>
              <a:rPr sz="4800" spc="-135" dirty="0">
                <a:latin typeface="Arial"/>
                <a:cs typeface="Arial"/>
              </a:rPr>
              <a:t>etc...)</a:t>
            </a:r>
            <a:endParaRPr sz="4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70"/>
            <a:ext cx="2830830" cy="28295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11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05679" y="652780"/>
            <a:ext cx="3392804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spc="-270" dirty="0"/>
              <a:t>Hardware</a:t>
            </a:r>
            <a:endParaRPr sz="6600"/>
          </a:p>
        </p:txBody>
      </p:sp>
      <p:sp>
        <p:nvSpPr>
          <p:cNvPr id="3" name="object 3"/>
          <p:cNvSpPr txBox="1"/>
          <p:nvPr/>
        </p:nvSpPr>
        <p:spPr>
          <a:xfrm>
            <a:off x="1723389" y="2485390"/>
            <a:ext cx="9611995" cy="6506209"/>
          </a:xfrm>
          <a:prstGeom prst="rect">
            <a:avLst/>
          </a:prstGeom>
        </p:spPr>
        <p:txBody>
          <a:bodyPr vert="horz" wrap="square" lIns="0" tIns="152400" rIns="0" bIns="0" rtlCol="0">
            <a:spAutoFit/>
          </a:bodyPr>
          <a:lstStyle/>
          <a:p>
            <a:pPr marL="500380" indent="-487680">
              <a:lnSpc>
                <a:spcPct val="100000"/>
              </a:lnSpc>
              <a:spcBef>
                <a:spcPts val="1200"/>
              </a:spcBef>
              <a:buChar char="•"/>
              <a:tabLst>
                <a:tab pos="499745" algn="l"/>
                <a:tab pos="500380" algn="l"/>
              </a:tabLst>
            </a:pPr>
            <a:r>
              <a:rPr sz="4400" spc="-110" dirty="0">
                <a:latin typeface="Arial"/>
                <a:cs typeface="Arial"/>
              </a:rPr>
              <a:t>10/100 </a:t>
            </a:r>
            <a:r>
              <a:rPr sz="4400" spc="-434" dirty="0">
                <a:latin typeface="Arial"/>
                <a:cs typeface="Arial"/>
              </a:rPr>
              <a:t>BaseT </a:t>
            </a:r>
            <a:r>
              <a:rPr sz="4400" spc="-130" dirty="0">
                <a:latin typeface="Arial"/>
                <a:cs typeface="Arial"/>
              </a:rPr>
              <a:t>Ethernet</a:t>
            </a:r>
            <a:r>
              <a:rPr sz="4400" spc="-165" dirty="0">
                <a:latin typeface="Arial"/>
                <a:cs typeface="Arial"/>
              </a:rPr>
              <a:t> </a:t>
            </a:r>
            <a:r>
              <a:rPr sz="4400" spc="-195" dirty="0">
                <a:latin typeface="Arial"/>
                <a:cs typeface="Arial"/>
              </a:rPr>
              <a:t>socket</a:t>
            </a:r>
            <a:endParaRPr sz="4400">
              <a:latin typeface="Arial"/>
              <a:cs typeface="Arial"/>
            </a:endParaRPr>
          </a:p>
          <a:p>
            <a:pPr marL="500380" indent="-487680">
              <a:lnSpc>
                <a:spcPct val="100000"/>
              </a:lnSpc>
              <a:spcBef>
                <a:spcPts val="1100"/>
              </a:spcBef>
              <a:buChar char="•"/>
              <a:tabLst>
                <a:tab pos="499745" algn="l"/>
                <a:tab pos="500380" algn="l"/>
              </a:tabLst>
            </a:pPr>
            <a:r>
              <a:rPr sz="4400" spc="-235" dirty="0">
                <a:latin typeface="Arial"/>
                <a:cs typeface="Arial"/>
              </a:rPr>
              <a:t>HDMI</a:t>
            </a:r>
            <a:r>
              <a:rPr sz="4400" spc="-245" dirty="0">
                <a:latin typeface="Arial"/>
                <a:cs typeface="Arial"/>
              </a:rPr>
              <a:t> </a:t>
            </a:r>
            <a:r>
              <a:rPr sz="4400" spc="-195" dirty="0">
                <a:latin typeface="Arial"/>
                <a:cs typeface="Arial"/>
              </a:rPr>
              <a:t>socket</a:t>
            </a:r>
            <a:endParaRPr sz="4400">
              <a:latin typeface="Arial"/>
              <a:cs typeface="Arial"/>
            </a:endParaRPr>
          </a:p>
          <a:p>
            <a:pPr marL="500380" indent="-487680">
              <a:lnSpc>
                <a:spcPct val="100000"/>
              </a:lnSpc>
              <a:spcBef>
                <a:spcPts val="1100"/>
              </a:spcBef>
              <a:buChar char="•"/>
              <a:tabLst>
                <a:tab pos="499745" algn="l"/>
                <a:tab pos="500380" algn="l"/>
              </a:tabLst>
            </a:pPr>
            <a:r>
              <a:rPr sz="4400" spc="-605" dirty="0">
                <a:latin typeface="Arial"/>
                <a:cs typeface="Arial"/>
              </a:rPr>
              <a:t>USB </a:t>
            </a:r>
            <a:r>
              <a:rPr sz="4400" spc="-185" dirty="0">
                <a:latin typeface="Arial"/>
                <a:cs typeface="Arial"/>
              </a:rPr>
              <a:t>2.0</a:t>
            </a:r>
            <a:r>
              <a:rPr sz="4400" spc="-490" dirty="0">
                <a:latin typeface="Arial"/>
                <a:cs typeface="Arial"/>
              </a:rPr>
              <a:t> </a:t>
            </a:r>
            <a:r>
              <a:rPr sz="4400" spc="-195" dirty="0">
                <a:latin typeface="Arial"/>
                <a:cs typeface="Arial"/>
              </a:rPr>
              <a:t>socket</a:t>
            </a:r>
            <a:endParaRPr sz="4400">
              <a:latin typeface="Arial"/>
              <a:cs typeface="Arial"/>
            </a:endParaRPr>
          </a:p>
          <a:p>
            <a:pPr marL="500380" indent="-487680">
              <a:lnSpc>
                <a:spcPct val="100000"/>
              </a:lnSpc>
              <a:spcBef>
                <a:spcPts val="1100"/>
              </a:spcBef>
              <a:buChar char="•"/>
              <a:tabLst>
                <a:tab pos="499745" algn="l"/>
                <a:tab pos="500380" algn="l"/>
              </a:tabLst>
            </a:pPr>
            <a:r>
              <a:rPr sz="4400" spc="-675" dirty="0">
                <a:latin typeface="Arial"/>
                <a:cs typeface="Arial"/>
              </a:rPr>
              <a:t>RCA </a:t>
            </a:r>
            <a:r>
              <a:rPr sz="4400" spc="-145" dirty="0">
                <a:latin typeface="Arial"/>
                <a:cs typeface="Arial"/>
              </a:rPr>
              <a:t>video</a:t>
            </a:r>
            <a:r>
              <a:rPr sz="4400" spc="-345" dirty="0">
                <a:latin typeface="Arial"/>
                <a:cs typeface="Arial"/>
              </a:rPr>
              <a:t> </a:t>
            </a:r>
            <a:r>
              <a:rPr sz="4400" spc="-195" dirty="0">
                <a:latin typeface="Arial"/>
                <a:cs typeface="Arial"/>
              </a:rPr>
              <a:t>socket</a:t>
            </a:r>
            <a:endParaRPr sz="4400">
              <a:latin typeface="Arial"/>
              <a:cs typeface="Arial"/>
            </a:endParaRPr>
          </a:p>
          <a:p>
            <a:pPr marL="500380" indent="-487680">
              <a:lnSpc>
                <a:spcPct val="100000"/>
              </a:lnSpc>
              <a:spcBef>
                <a:spcPts val="1090"/>
              </a:spcBef>
              <a:buChar char="•"/>
              <a:tabLst>
                <a:tab pos="499745" algn="l"/>
                <a:tab pos="500380" algn="l"/>
              </a:tabLst>
            </a:pPr>
            <a:r>
              <a:rPr sz="4400" spc="-695" dirty="0">
                <a:latin typeface="Arial"/>
                <a:cs typeface="Arial"/>
              </a:rPr>
              <a:t>SD </a:t>
            </a:r>
            <a:r>
              <a:rPr sz="4400" spc="-195" dirty="0">
                <a:latin typeface="Arial"/>
                <a:cs typeface="Arial"/>
              </a:rPr>
              <a:t>card</a:t>
            </a:r>
            <a:r>
              <a:rPr sz="4400" spc="-305" dirty="0">
                <a:latin typeface="Arial"/>
                <a:cs typeface="Arial"/>
              </a:rPr>
              <a:t> </a:t>
            </a:r>
            <a:r>
              <a:rPr sz="4400" spc="-195" dirty="0">
                <a:latin typeface="Arial"/>
                <a:cs typeface="Arial"/>
              </a:rPr>
              <a:t>socket</a:t>
            </a:r>
            <a:endParaRPr sz="4400">
              <a:latin typeface="Arial"/>
              <a:cs typeface="Arial"/>
            </a:endParaRPr>
          </a:p>
          <a:p>
            <a:pPr marL="500380" indent="-487680">
              <a:lnSpc>
                <a:spcPct val="100000"/>
              </a:lnSpc>
              <a:spcBef>
                <a:spcPts val="1100"/>
              </a:spcBef>
              <a:buChar char="•"/>
              <a:tabLst>
                <a:tab pos="499745" algn="l"/>
                <a:tab pos="500380" algn="l"/>
              </a:tabLst>
            </a:pPr>
            <a:r>
              <a:rPr sz="4400" spc="-200" dirty="0">
                <a:latin typeface="Arial"/>
                <a:cs typeface="Arial"/>
              </a:rPr>
              <a:t>Powered </a:t>
            </a:r>
            <a:r>
              <a:rPr sz="4400" spc="-25" dirty="0">
                <a:latin typeface="Arial"/>
                <a:cs typeface="Arial"/>
              </a:rPr>
              <a:t>from </a:t>
            </a:r>
            <a:r>
              <a:rPr sz="4400" spc="-295" dirty="0">
                <a:latin typeface="Arial"/>
                <a:cs typeface="Arial"/>
              </a:rPr>
              <a:t>microUSB</a:t>
            </a:r>
            <a:r>
              <a:rPr sz="4400" spc="-484" dirty="0">
                <a:latin typeface="Arial"/>
                <a:cs typeface="Arial"/>
              </a:rPr>
              <a:t> </a:t>
            </a:r>
            <a:r>
              <a:rPr sz="4400" spc="-195" dirty="0">
                <a:latin typeface="Arial"/>
                <a:cs typeface="Arial"/>
              </a:rPr>
              <a:t>socket</a:t>
            </a:r>
            <a:endParaRPr sz="4400">
              <a:latin typeface="Arial"/>
              <a:cs typeface="Arial"/>
            </a:endParaRPr>
          </a:p>
          <a:p>
            <a:pPr marL="500380" indent="-487680">
              <a:lnSpc>
                <a:spcPct val="100000"/>
              </a:lnSpc>
              <a:spcBef>
                <a:spcPts val="1100"/>
              </a:spcBef>
              <a:buChar char="•"/>
              <a:tabLst>
                <a:tab pos="499745" algn="l"/>
                <a:tab pos="500380" algn="l"/>
              </a:tabLst>
            </a:pPr>
            <a:r>
              <a:rPr sz="4400" spc="-175" dirty="0">
                <a:latin typeface="Arial"/>
                <a:cs typeface="Arial"/>
              </a:rPr>
              <a:t>3.5mm </a:t>
            </a:r>
            <a:r>
              <a:rPr sz="4400" spc="-145" dirty="0">
                <a:latin typeface="Arial"/>
                <a:cs typeface="Arial"/>
              </a:rPr>
              <a:t>audio </a:t>
            </a:r>
            <a:r>
              <a:rPr sz="4400" spc="-5" dirty="0">
                <a:latin typeface="Arial"/>
                <a:cs typeface="Arial"/>
              </a:rPr>
              <a:t>out</a:t>
            </a:r>
            <a:r>
              <a:rPr sz="4400" spc="-395" dirty="0">
                <a:latin typeface="Arial"/>
                <a:cs typeface="Arial"/>
              </a:rPr>
              <a:t> </a:t>
            </a:r>
            <a:r>
              <a:rPr sz="4400" spc="-204" dirty="0">
                <a:latin typeface="Arial"/>
                <a:cs typeface="Arial"/>
              </a:rPr>
              <a:t>jack</a:t>
            </a:r>
            <a:endParaRPr sz="4400">
              <a:latin typeface="Arial"/>
              <a:cs typeface="Arial"/>
            </a:endParaRPr>
          </a:p>
          <a:p>
            <a:pPr marL="500380" indent="-487680">
              <a:lnSpc>
                <a:spcPct val="100000"/>
              </a:lnSpc>
              <a:spcBef>
                <a:spcPts val="1100"/>
              </a:spcBef>
              <a:buChar char="•"/>
              <a:tabLst>
                <a:tab pos="499745" algn="l"/>
                <a:tab pos="500380" algn="l"/>
              </a:tabLst>
            </a:pPr>
            <a:r>
              <a:rPr sz="4400" spc="-229" dirty="0">
                <a:latin typeface="Arial"/>
                <a:cs typeface="Arial"/>
              </a:rPr>
              <a:t>Header </a:t>
            </a:r>
            <a:r>
              <a:rPr sz="4400" spc="20" dirty="0">
                <a:latin typeface="Arial"/>
                <a:cs typeface="Arial"/>
              </a:rPr>
              <a:t>footprint for </a:t>
            </a:r>
            <a:r>
              <a:rPr sz="4400" spc="-229" dirty="0">
                <a:latin typeface="Arial"/>
                <a:cs typeface="Arial"/>
              </a:rPr>
              <a:t>camera</a:t>
            </a:r>
            <a:r>
              <a:rPr sz="4400" spc="-785" dirty="0">
                <a:latin typeface="Arial"/>
                <a:cs typeface="Arial"/>
              </a:rPr>
              <a:t> </a:t>
            </a:r>
            <a:r>
              <a:rPr sz="4400" spc="-135" dirty="0">
                <a:latin typeface="Arial"/>
                <a:cs typeface="Arial"/>
              </a:rPr>
              <a:t>connection</a:t>
            </a:r>
            <a:endParaRPr sz="4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70"/>
            <a:ext cx="2830830" cy="28295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12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9700" y="1270"/>
            <a:ext cx="12727940" cy="96964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13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79900" y="980440"/>
            <a:ext cx="5804535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29" dirty="0"/>
              <a:t>Operating</a:t>
            </a:r>
            <a:r>
              <a:rPr spc="-405" dirty="0"/>
              <a:t> </a:t>
            </a:r>
            <a:r>
              <a:rPr spc="-430" dirty="0"/>
              <a:t>System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45360" y="2481579"/>
            <a:ext cx="7099934" cy="4251960"/>
          </a:xfrm>
          <a:prstGeom prst="rect">
            <a:avLst/>
          </a:prstGeom>
        </p:spPr>
        <p:txBody>
          <a:bodyPr vert="horz" wrap="square" lIns="0" tIns="157480" rIns="0" bIns="0" rtlCol="0">
            <a:spAutoFit/>
          </a:bodyPr>
          <a:lstStyle/>
          <a:p>
            <a:pPr marL="500380" indent="-487680">
              <a:lnSpc>
                <a:spcPct val="100000"/>
              </a:lnSpc>
              <a:spcBef>
                <a:spcPts val="1240"/>
              </a:spcBef>
              <a:buChar char="•"/>
              <a:tabLst>
                <a:tab pos="499745" algn="l"/>
                <a:tab pos="500380" algn="l"/>
              </a:tabLst>
            </a:pPr>
            <a:r>
              <a:rPr sz="4600" spc="-245" dirty="0">
                <a:latin typeface="Arial"/>
                <a:cs typeface="Arial"/>
              </a:rPr>
              <a:t>Linux </a:t>
            </a:r>
            <a:r>
              <a:rPr sz="4600" spc="-145" dirty="0">
                <a:latin typeface="Arial"/>
                <a:cs typeface="Arial"/>
              </a:rPr>
              <a:t>on </a:t>
            </a:r>
            <a:r>
              <a:rPr sz="4600" spc="-355" dirty="0">
                <a:latin typeface="Arial"/>
                <a:cs typeface="Arial"/>
              </a:rPr>
              <a:t>a </a:t>
            </a:r>
            <a:r>
              <a:rPr sz="4600" spc="-120" dirty="0">
                <a:latin typeface="Arial"/>
                <a:cs typeface="Arial"/>
              </a:rPr>
              <a:t>bootable </a:t>
            </a:r>
            <a:r>
              <a:rPr sz="4600" spc="-730" dirty="0">
                <a:latin typeface="Arial"/>
                <a:cs typeface="Arial"/>
              </a:rPr>
              <a:t>SD</a:t>
            </a:r>
            <a:r>
              <a:rPr sz="4600" spc="-390" dirty="0">
                <a:latin typeface="Arial"/>
                <a:cs typeface="Arial"/>
              </a:rPr>
              <a:t> </a:t>
            </a:r>
            <a:r>
              <a:rPr sz="4600" spc="-200" dirty="0">
                <a:latin typeface="Arial"/>
                <a:cs typeface="Arial"/>
              </a:rPr>
              <a:t>card</a:t>
            </a:r>
            <a:endParaRPr sz="4600">
              <a:latin typeface="Arial"/>
              <a:cs typeface="Arial"/>
            </a:endParaRPr>
          </a:p>
          <a:p>
            <a:pPr marL="944880" lvl="1" indent="-405130">
              <a:lnSpc>
                <a:spcPct val="100000"/>
              </a:lnSpc>
              <a:spcBef>
                <a:spcPts val="1140"/>
              </a:spcBef>
              <a:buFont typeface="Arial"/>
              <a:buChar char="–"/>
              <a:tabLst>
                <a:tab pos="944880" algn="l"/>
              </a:tabLst>
            </a:pPr>
            <a:r>
              <a:rPr sz="4600" b="1" spc="-10" dirty="0">
                <a:latin typeface="Arial"/>
                <a:cs typeface="Arial"/>
              </a:rPr>
              <a:t>Fedora</a:t>
            </a:r>
            <a:endParaRPr sz="4600">
              <a:latin typeface="Arial"/>
              <a:cs typeface="Arial"/>
            </a:endParaRPr>
          </a:p>
          <a:p>
            <a:pPr marL="944880" lvl="1" indent="-405130">
              <a:lnSpc>
                <a:spcPct val="100000"/>
              </a:lnSpc>
              <a:spcBef>
                <a:spcPts val="1150"/>
              </a:spcBef>
              <a:buFont typeface="Arial"/>
              <a:buChar char="–"/>
              <a:tabLst>
                <a:tab pos="944880" algn="l"/>
              </a:tabLst>
            </a:pPr>
            <a:r>
              <a:rPr sz="4600" b="1" spc="-10" dirty="0">
                <a:latin typeface="Arial"/>
                <a:cs typeface="Arial"/>
              </a:rPr>
              <a:t>Raspbian</a:t>
            </a:r>
            <a:endParaRPr sz="4600">
              <a:latin typeface="Arial"/>
              <a:cs typeface="Arial"/>
            </a:endParaRPr>
          </a:p>
          <a:p>
            <a:pPr marL="944880" lvl="1" indent="-405130">
              <a:lnSpc>
                <a:spcPct val="100000"/>
              </a:lnSpc>
              <a:spcBef>
                <a:spcPts val="1150"/>
              </a:spcBef>
              <a:buChar char="–"/>
              <a:tabLst>
                <a:tab pos="944880" algn="l"/>
              </a:tabLst>
            </a:pPr>
            <a:r>
              <a:rPr sz="4600" spc="-5" dirty="0">
                <a:latin typeface="Arial"/>
                <a:cs typeface="Arial"/>
              </a:rPr>
              <a:t>Debian</a:t>
            </a:r>
            <a:endParaRPr sz="4600">
              <a:latin typeface="Arial"/>
              <a:cs typeface="Arial"/>
            </a:endParaRPr>
          </a:p>
          <a:p>
            <a:pPr marL="944880" lvl="1" indent="-405130">
              <a:lnSpc>
                <a:spcPct val="100000"/>
              </a:lnSpc>
              <a:spcBef>
                <a:spcPts val="1100"/>
              </a:spcBef>
              <a:buChar char="–"/>
              <a:tabLst>
                <a:tab pos="944880" algn="l"/>
              </a:tabLst>
            </a:pPr>
            <a:r>
              <a:rPr sz="4600" spc="-5" dirty="0">
                <a:latin typeface="Arial"/>
                <a:cs typeface="Arial"/>
              </a:rPr>
              <a:t>ArchLinux</a:t>
            </a:r>
            <a:r>
              <a:rPr sz="4600" spc="-70" dirty="0">
                <a:latin typeface="Arial"/>
                <a:cs typeface="Arial"/>
              </a:rPr>
              <a:t> </a:t>
            </a:r>
            <a:r>
              <a:rPr sz="4400" spc="-5" dirty="0">
                <a:latin typeface="Arial"/>
                <a:cs typeface="Arial"/>
              </a:rPr>
              <a:t>ARM</a:t>
            </a:r>
            <a:endParaRPr sz="4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70"/>
            <a:ext cx="2830830" cy="28295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14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85870" y="980440"/>
            <a:ext cx="7058025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90" dirty="0"/>
              <a:t>How </a:t>
            </a:r>
            <a:r>
              <a:rPr spc="80" dirty="0"/>
              <a:t>to </a:t>
            </a:r>
            <a:r>
              <a:rPr spc="-350" dirty="0"/>
              <a:t>make </a:t>
            </a:r>
            <a:r>
              <a:rPr spc="200" dirty="0"/>
              <a:t>it</a:t>
            </a:r>
            <a:r>
              <a:rPr spc="-825" dirty="0"/>
              <a:t> </a:t>
            </a:r>
            <a:r>
              <a:rPr spc="-30" dirty="0"/>
              <a:t>work!</a:t>
            </a:r>
          </a:p>
        </p:txBody>
      </p:sp>
      <p:sp>
        <p:nvSpPr>
          <p:cNvPr id="3" name="object 3"/>
          <p:cNvSpPr/>
          <p:nvPr/>
        </p:nvSpPr>
        <p:spPr>
          <a:xfrm>
            <a:off x="3644900" y="3350259"/>
            <a:ext cx="5715000" cy="42862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270"/>
            <a:ext cx="2830830" cy="28295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15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84979" y="711200"/>
            <a:ext cx="4430395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90" dirty="0"/>
              <a:t>Programming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788160" y="2820670"/>
            <a:ext cx="9815830" cy="4620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0380" marR="5080" indent="-487680" algn="just">
              <a:lnSpc>
                <a:spcPct val="100000"/>
              </a:lnSpc>
              <a:spcBef>
                <a:spcPts val="100"/>
              </a:spcBef>
              <a:buChar char="•"/>
              <a:tabLst>
                <a:tab pos="500380" algn="l"/>
              </a:tabLst>
            </a:pPr>
            <a:r>
              <a:rPr sz="4700" spc="-5" dirty="0">
                <a:latin typeface="Arial"/>
                <a:cs typeface="Arial"/>
              </a:rPr>
              <a:t>By default, supporting Python as  the </a:t>
            </a:r>
            <a:r>
              <a:rPr sz="4700" spc="-10" dirty="0">
                <a:latin typeface="Arial"/>
                <a:cs typeface="Arial"/>
              </a:rPr>
              <a:t>educational language.</a:t>
            </a:r>
            <a:endParaRPr sz="47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Font typeface="Arial"/>
              <a:buChar char="•"/>
            </a:pPr>
            <a:endParaRPr sz="6900">
              <a:latin typeface="Times New Roman"/>
              <a:cs typeface="Times New Roman"/>
            </a:endParaRPr>
          </a:p>
          <a:p>
            <a:pPr marL="500380" marR="7620" indent="-487680" algn="just">
              <a:lnSpc>
                <a:spcPct val="100000"/>
              </a:lnSpc>
              <a:buChar char="•"/>
              <a:tabLst>
                <a:tab pos="783590" algn="l"/>
              </a:tabLst>
            </a:pPr>
            <a:r>
              <a:rPr sz="4700" spc="-5" dirty="0">
                <a:latin typeface="Arial"/>
                <a:cs typeface="Arial"/>
              </a:rPr>
              <a:t>Any </a:t>
            </a:r>
            <a:r>
              <a:rPr sz="4700" spc="-10" dirty="0">
                <a:latin typeface="Arial"/>
                <a:cs typeface="Arial"/>
              </a:rPr>
              <a:t>language </a:t>
            </a:r>
            <a:r>
              <a:rPr sz="4700" spc="-5" dirty="0">
                <a:latin typeface="Arial"/>
                <a:cs typeface="Arial"/>
              </a:rPr>
              <a:t>which </a:t>
            </a:r>
            <a:r>
              <a:rPr sz="4700" spc="-10" dirty="0">
                <a:latin typeface="Arial"/>
                <a:cs typeface="Arial"/>
              </a:rPr>
              <a:t>will </a:t>
            </a:r>
            <a:r>
              <a:rPr sz="4700" spc="-5" dirty="0">
                <a:latin typeface="Arial"/>
                <a:cs typeface="Arial"/>
              </a:rPr>
              <a:t>compile </a:t>
            </a:r>
            <a:r>
              <a:rPr sz="4700" spc="1295" dirty="0">
                <a:latin typeface="Arial"/>
                <a:cs typeface="Arial"/>
              </a:rPr>
              <a:t> </a:t>
            </a:r>
            <a:r>
              <a:rPr sz="4700" spc="-5" dirty="0">
                <a:latin typeface="Arial"/>
                <a:cs typeface="Arial"/>
              </a:rPr>
              <a:t>for ARMv6 </a:t>
            </a:r>
            <a:r>
              <a:rPr sz="4700" dirty="0">
                <a:latin typeface="Arial"/>
                <a:cs typeface="Arial"/>
              </a:rPr>
              <a:t>can </a:t>
            </a:r>
            <a:r>
              <a:rPr sz="4700" spc="-5" dirty="0">
                <a:latin typeface="Arial"/>
                <a:cs typeface="Arial"/>
              </a:rPr>
              <a:t>be used with </a:t>
            </a:r>
            <a:r>
              <a:rPr sz="4700" spc="-10" dirty="0">
                <a:latin typeface="Arial"/>
                <a:cs typeface="Arial"/>
              </a:rPr>
              <a:t>the  </a:t>
            </a:r>
            <a:r>
              <a:rPr sz="4700" spc="-5" dirty="0">
                <a:latin typeface="Arial"/>
                <a:cs typeface="Arial"/>
              </a:rPr>
              <a:t>Raspberry</a:t>
            </a:r>
            <a:r>
              <a:rPr sz="4700" spc="-15" dirty="0">
                <a:latin typeface="Arial"/>
                <a:cs typeface="Arial"/>
              </a:rPr>
              <a:t> </a:t>
            </a:r>
            <a:r>
              <a:rPr sz="4700" spc="-5" dirty="0">
                <a:latin typeface="Arial"/>
                <a:cs typeface="Arial"/>
              </a:rPr>
              <a:t>Pi.</a:t>
            </a:r>
            <a:endParaRPr sz="47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70"/>
            <a:ext cx="2830830" cy="28295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16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684520" y="711200"/>
            <a:ext cx="1635760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40" dirty="0"/>
              <a:t>Price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69669" y="2184400"/>
            <a:ext cx="11054080" cy="4645660"/>
          </a:xfrm>
          <a:prstGeom prst="rect">
            <a:avLst/>
          </a:prstGeom>
        </p:spPr>
        <p:txBody>
          <a:bodyPr vert="horz" wrap="square" lIns="0" tIns="157480" rIns="0" bIns="0" rtlCol="0">
            <a:spAutoFit/>
          </a:bodyPr>
          <a:lstStyle/>
          <a:p>
            <a:pPr marL="500380" indent="-487680">
              <a:lnSpc>
                <a:spcPct val="100000"/>
              </a:lnSpc>
              <a:spcBef>
                <a:spcPts val="1240"/>
              </a:spcBef>
              <a:buChar char="•"/>
              <a:tabLst>
                <a:tab pos="499745" algn="l"/>
                <a:tab pos="500380" algn="l"/>
              </a:tabLst>
            </a:pPr>
            <a:r>
              <a:rPr sz="4600" spc="-90" dirty="0">
                <a:latin typeface="Arial"/>
                <a:cs typeface="Arial"/>
              </a:rPr>
              <a:t>Model </a:t>
            </a:r>
            <a:r>
              <a:rPr sz="4600" spc="-409" dirty="0">
                <a:latin typeface="Arial"/>
                <a:cs typeface="Arial"/>
              </a:rPr>
              <a:t>A </a:t>
            </a:r>
            <a:r>
              <a:rPr sz="4600" spc="-125" dirty="0">
                <a:latin typeface="Arial"/>
                <a:cs typeface="Arial"/>
              </a:rPr>
              <a:t>- </a:t>
            </a:r>
            <a:r>
              <a:rPr sz="4600" spc="-229" dirty="0">
                <a:latin typeface="Arial"/>
                <a:cs typeface="Arial"/>
              </a:rPr>
              <a:t>$</a:t>
            </a:r>
            <a:r>
              <a:rPr sz="4600" spc="-440" dirty="0">
                <a:latin typeface="Arial"/>
                <a:cs typeface="Arial"/>
              </a:rPr>
              <a:t> </a:t>
            </a:r>
            <a:r>
              <a:rPr sz="4600" spc="-235" dirty="0">
                <a:latin typeface="Arial"/>
                <a:cs typeface="Arial"/>
              </a:rPr>
              <a:t>25</a:t>
            </a:r>
            <a:endParaRPr sz="4600" dirty="0">
              <a:latin typeface="Arial"/>
              <a:cs typeface="Arial"/>
            </a:endParaRPr>
          </a:p>
          <a:p>
            <a:pPr marL="500380" indent="-487680">
              <a:lnSpc>
                <a:spcPct val="100000"/>
              </a:lnSpc>
              <a:spcBef>
                <a:spcPts val="1140"/>
              </a:spcBef>
              <a:buChar char="•"/>
              <a:tabLst>
                <a:tab pos="499745" algn="l"/>
                <a:tab pos="500380" algn="l"/>
              </a:tabLst>
            </a:pPr>
            <a:r>
              <a:rPr sz="4600" spc="-90" dirty="0">
                <a:latin typeface="Arial"/>
                <a:cs typeface="Arial"/>
              </a:rPr>
              <a:t>Model </a:t>
            </a:r>
            <a:r>
              <a:rPr sz="4600" spc="-570" dirty="0">
                <a:latin typeface="Arial"/>
                <a:cs typeface="Arial"/>
              </a:rPr>
              <a:t>B </a:t>
            </a:r>
            <a:r>
              <a:rPr sz="4600" spc="-125" dirty="0">
                <a:latin typeface="Arial"/>
                <a:cs typeface="Arial"/>
              </a:rPr>
              <a:t>- </a:t>
            </a:r>
            <a:r>
              <a:rPr sz="4600" spc="-229" dirty="0">
                <a:latin typeface="Arial"/>
                <a:cs typeface="Arial"/>
              </a:rPr>
              <a:t>$</a:t>
            </a:r>
            <a:r>
              <a:rPr sz="4600" spc="-285" dirty="0">
                <a:latin typeface="Arial"/>
                <a:cs typeface="Arial"/>
              </a:rPr>
              <a:t> </a:t>
            </a:r>
            <a:r>
              <a:rPr sz="4600" spc="-235" dirty="0">
                <a:latin typeface="Arial"/>
                <a:cs typeface="Arial"/>
              </a:rPr>
              <a:t>35</a:t>
            </a:r>
            <a:endParaRPr sz="4600" dirty="0">
              <a:latin typeface="Arial"/>
              <a:cs typeface="Arial"/>
            </a:endParaRPr>
          </a:p>
          <a:p>
            <a:pPr marL="500380" indent="-487680">
              <a:lnSpc>
                <a:spcPct val="100000"/>
              </a:lnSpc>
              <a:spcBef>
                <a:spcPts val="1150"/>
              </a:spcBef>
              <a:buChar char="•"/>
              <a:tabLst>
                <a:tab pos="499745" algn="l"/>
                <a:tab pos="500380" algn="l"/>
              </a:tabLst>
            </a:pPr>
            <a:r>
              <a:rPr sz="4600" spc="-210" dirty="0">
                <a:latin typeface="Arial"/>
                <a:cs typeface="Arial"/>
              </a:rPr>
              <a:t>Why </a:t>
            </a:r>
            <a:r>
              <a:rPr sz="4600" spc="-320" dirty="0">
                <a:latin typeface="Arial"/>
                <a:cs typeface="Arial"/>
              </a:rPr>
              <a:t>so </a:t>
            </a:r>
            <a:r>
              <a:rPr sz="4600" spc="-260" dirty="0">
                <a:latin typeface="Arial"/>
                <a:cs typeface="Arial"/>
              </a:rPr>
              <a:t>cheap</a:t>
            </a:r>
            <a:r>
              <a:rPr sz="4600" spc="-204" dirty="0">
                <a:latin typeface="Arial"/>
                <a:cs typeface="Arial"/>
              </a:rPr>
              <a:t> </a:t>
            </a:r>
            <a:r>
              <a:rPr sz="4600" spc="-430" dirty="0">
                <a:latin typeface="Arial"/>
                <a:cs typeface="Arial"/>
              </a:rPr>
              <a:t>?</a:t>
            </a:r>
            <a:endParaRPr sz="4600" dirty="0">
              <a:latin typeface="Arial"/>
              <a:cs typeface="Arial"/>
            </a:endParaRPr>
          </a:p>
          <a:p>
            <a:pPr marL="944880" marR="5080" lvl="1" indent="-405130">
              <a:lnSpc>
                <a:spcPct val="100000"/>
              </a:lnSpc>
              <a:spcBef>
                <a:spcPts val="1000"/>
              </a:spcBef>
              <a:buChar char="–"/>
              <a:tabLst>
                <a:tab pos="944880" algn="l"/>
              </a:tabLst>
            </a:pPr>
            <a:r>
              <a:rPr sz="4000" spc="-570" dirty="0">
                <a:latin typeface="Arial"/>
                <a:cs typeface="Arial"/>
              </a:rPr>
              <a:t>SoC </a:t>
            </a:r>
            <a:r>
              <a:rPr sz="4000" spc="-110" dirty="0">
                <a:latin typeface="Arial"/>
                <a:cs typeface="Arial"/>
              </a:rPr>
              <a:t>- </a:t>
            </a:r>
            <a:r>
              <a:rPr sz="4000" spc="-275" dirty="0">
                <a:latin typeface="Arial"/>
                <a:cs typeface="Arial"/>
              </a:rPr>
              <a:t>System </a:t>
            </a:r>
            <a:r>
              <a:rPr sz="4000" spc="-125" dirty="0">
                <a:latin typeface="Arial"/>
                <a:cs typeface="Arial"/>
              </a:rPr>
              <a:t>on </a:t>
            </a:r>
            <a:r>
              <a:rPr sz="4000" spc="-310" dirty="0">
                <a:latin typeface="Arial"/>
                <a:cs typeface="Arial"/>
              </a:rPr>
              <a:t>a </a:t>
            </a:r>
            <a:r>
              <a:rPr sz="4000" spc="-135" dirty="0">
                <a:latin typeface="Arial"/>
                <a:cs typeface="Arial"/>
              </a:rPr>
              <a:t>chip, </a:t>
            </a:r>
            <a:r>
              <a:rPr sz="4000" spc="-310" dirty="0">
                <a:latin typeface="Arial"/>
                <a:cs typeface="Arial"/>
              </a:rPr>
              <a:t>a </a:t>
            </a:r>
            <a:r>
              <a:rPr sz="4000" spc="-100" dirty="0">
                <a:latin typeface="Arial"/>
                <a:cs typeface="Arial"/>
              </a:rPr>
              <a:t>computer </a:t>
            </a:r>
            <a:r>
              <a:rPr sz="4000" spc="-125" dirty="0">
                <a:latin typeface="Arial"/>
                <a:cs typeface="Arial"/>
              </a:rPr>
              <a:t>on </a:t>
            </a:r>
            <a:r>
              <a:rPr sz="4000" spc="-310" dirty="0">
                <a:latin typeface="Arial"/>
                <a:cs typeface="Arial"/>
              </a:rPr>
              <a:t>a </a:t>
            </a:r>
            <a:r>
              <a:rPr sz="4000" spc="-185" dirty="0">
                <a:latin typeface="Arial"/>
                <a:cs typeface="Arial"/>
              </a:rPr>
              <a:t>single  </a:t>
            </a:r>
            <a:r>
              <a:rPr sz="4000" spc="-45" dirty="0">
                <a:latin typeface="Arial"/>
                <a:cs typeface="Arial"/>
              </a:rPr>
              <a:t>low </a:t>
            </a:r>
            <a:r>
              <a:rPr sz="4000" spc="-140" dirty="0">
                <a:latin typeface="Arial"/>
                <a:cs typeface="Arial"/>
              </a:rPr>
              <a:t>voltage</a:t>
            </a:r>
            <a:r>
              <a:rPr sz="4000" spc="-390" dirty="0">
                <a:latin typeface="Arial"/>
                <a:cs typeface="Arial"/>
              </a:rPr>
              <a:t> </a:t>
            </a:r>
            <a:r>
              <a:rPr sz="4000" spc="-140" dirty="0">
                <a:latin typeface="Arial"/>
                <a:cs typeface="Arial"/>
              </a:rPr>
              <a:t>chip</a:t>
            </a:r>
            <a:endParaRPr sz="4000" dirty="0">
              <a:latin typeface="Arial"/>
              <a:cs typeface="Arial"/>
            </a:endParaRPr>
          </a:p>
          <a:p>
            <a:pPr marL="944880" lvl="1" indent="-405130">
              <a:lnSpc>
                <a:spcPct val="100000"/>
              </a:lnSpc>
              <a:spcBef>
                <a:spcPts val="990"/>
              </a:spcBef>
              <a:buChar char="–"/>
              <a:tabLst>
                <a:tab pos="944880" algn="l"/>
              </a:tabLst>
            </a:pPr>
            <a:r>
              <a:rPr sz="4000" spc="-215" dirty="0">
                <a:latin typeface="Arial"/>
                <a:cs typeface="Arial"/>
              </a:rPr>
              <a:t>Linux</a:t>
            </a:r>
            <a:r>
              <a:rPr sz="4000" spc="-225" dirty="0">
                <a:latin typeface="Arial"/>
                <a:cs typeface="Arial"/>
              </a:rPr>
              <a:t> </a:t>
            </a:r>
            <a:r>
              <a:rPr sz="4000" spc="-655" dirty="0">
                <a:latin typeface="Arial"/>
                <a:cs typeface="Arial"/>
              </a:rPr>
              <a:t>OS</a:t>
            </a:r>
            <a:endParaRPr sz="400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-228600"/>
            <a:ext cx="2901950" cy="29286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17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90720" y="711200"/>
            <a:ext cx="4020185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15" dirty="0"/>
              <a:t>Applications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986279" y="3058159"/>
            <a:ext cx="7548880" cy="1427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99109" marR="5080" indent="-486409">
              <a:lnSpc>
                <a:spcPct val="100000"/>
              </a:lnSpc>
              <a:spcBef>
                <a:spcPts val="100"/>
              </a:spcBef>
              <a:buChar char="•"/>
              <a:tabLst>
                <a:tab pos="498475" algn="l"/>
                <a:tab pos="499109" algn="l"/>
              </a:tabLst>
            </a:pPr>
            <a:r>
              <a:rPr sz="4600" spc="-465" dirty="0">
                <a:latin typeface="Arial"/>
                <a:cs typeface="Arial"/>
              </a:rPr>
              <a:t>Can </a:t>
            </a:r>
            <a:r>
              <a:rPr sz="4600" spc="-215" dirty="0">
                <a:latin typeface="Arial"/>
                <a:cs typeface="Arial"/>
              </a:rPr>
              <a:t>be </a:t>
            </a:r>
            <a:r>
              <a:rPr sz="4600" spc="-270" dirty="0">
                <a:latin typeface="Arial"/>
                <a:cs typeface="Arial"/>
              </a:rPr>
              <a:t>used </a:t>
            </a:r>
            <a:r>
              <a:rPr sz="4600" spc="15" dirty="0">
                <a:latin typeface="Arial"/>
                <a:cs typeface="Arial"/>
              </a:rPr>
              <a:t>for </a:t>
            </a:r>
            <a:r>
              <a:rPr sz="4600" spc="-210" dirty="0">
                <a:latin typeface="Arial"/>
                <a:cs typeface="Arial"/>
              </a:rPr>
              <a:t>making</a:t>
            </a:r>
            <a:r>
              <a:rPr sz="4600" spc="-305" dirty="0">
                <a:latin typeface="Arial"/>
                <a:cs typeface="Arial"/>
              </a:rPr>
              <a:t> </a:t>
            </a:r>
            <a:r>
              <a:rPr sz="4600" spc="-204" dirty="0">
                <a:latin typeface="Arial"/>
                <a:cs typeface="Arial"/>
              </a:rPr>
              <a:t>super  </a:t>
            </a:r>
            <a:r>
              <a:rPr sz="4600" spc="-160" dirty="0">
                <a:latin typeface="Arial"/>
                <a:cs typeface="Arial"/>
              </a:rPr>
              <a:t>computers</a:t>
            </a:r>
            <a:endParaRPr sz="46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2859" y="76200"/>
            <a:ext cx="2901950" cy="29286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16989" y="4946650"/>
            <a:ext cx="5854700" cy="389001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22490" y="4947920"/>
            <a:ext cx="5226050" cy="390397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18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28900" y="704850"/>
            <a:ext cx="9819640" cy="16370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74520">
              <a:lnSpc>
                <a:spcPts val="7365"/>
              </a:lnSpc>
              <a:spcBef>
                <a:spcPts val="100"/>
              </a:spcBef>
            </a:pPr>
            <a:r>
              <a:rPr spc="-215" dirty="0"/>
              <a:t>Applications</a:t>
            </a:r>
          </a:p>
          <a:p>
            <a:pPr marL="12700">
              <a:lnSpc>
                <a:spcPts val="5325"/>
              </a:lnSpc>
              <a:tabLst>
                <a:tab pos="8366759" algn="l"/>
              </a:tabLst>
            </a:pPr>
            <a:r>
              <a:rPr sz="4600" spc="-675" dirty="0"/>
              <a:t>R</a:t>
            </a:r>
            <a:r>
              <a:rPr sz="4600" spc="-535" dirty="0"/>
              <a:t>a</a:t>
            </a:r>
            <a:r>
              <a:rPr sz="4600" spc="-310" dirty="0"/>
              <a:t>s</a:t>
            </a:r>
            <a:r>
              <a:rPr sz="4600" spc="-350" dirty="0"/>
              <a:t>p</a:t>
            </a:r>
            <a:r>
              <a:rPr sz="4600" spc="-155" dirty="0"/>
              <a:t>b</a:t>
            </a:r>
            <a:r>
              <a:rPr sz="4600" spc="-265" dirty="0"/>
              <a:t>e</a:t>
            </a:r>
            <a:r>
              <a:rPr sz="4600" spc="65" dirty="0"/>
              <a:t>r</a:t>
            </a:r>
            <a:r>
              <a:rPr sz="4600" spc="70" dirty="0"/>
              <a:t>r</a:t>
            </a:r>
            <a:r>
              <a:rPr sz="4600" spc="-220" dirty="0"/>
              <a:t>y</a:t>
            </a:r>
            <a:r>
              <a:rPr sz="4600" spc="-245" dirty="0"/>
              <a:t> </a:t>
            </a:r>
            <a:r>
              <a:rPr sz="4600" spc="-505" dirty="0"/>
              <a:t>P</a:t>
            </a:r>
            <a:r>
              <a:rPr sz="4600" spc="-165" dirty="0"/>
              <a:t>i</a:t>
            </a:r>
            <a:r>
              <a:rPr sz="4600" spc="-245" dirty="0"/>
              <a:t> </a:t>
            </a:r>
            <a:r>
              <a:rPr sz="4600" spc="85" dirty="0"/>
              <a:t>M</a:t>
            </a:r>
            <a:r>
              <a:rPr sz="4600" spc="-165" dirty="0"/>
              <a:t>ed</a:t>
            </a:r>
            <a:r>
              <a:rPr sz="4600" spc="-75" dirty="0"/>
              <a:t>i</a:t>
            </a:r>
            <a:r>
              <a:rPr sz="4600" spc="-355" dirty="0"/>
              <a:t>c</a:t>
            </a:r>
            <a:r>
              <a:rPr sz="4600" spc="-370" dirty="0"/>
              <a:t>a</a:t>
            </a:r>
            <a:r>
              <a:rPr sz="4600" spc="30" dirty="0"/>
              <a:t>l</a:t>
            </a:r>
            <a:r>
              <a:rPr sz="4600" spc="-245" dirty="0"/>
              <a:t> </a:t>
            </a:r>
            <a:r>
              <a:rPr sz="4600" spc="-495" dirty="0"/>
              <a:t>D</a:t>
            </a:r>
            <a:r>
              <a:rPr sz="4600" spc="-265" dirty="0"/>
              <a:t>e</a:t>
            </a:r>
            <a:r>
              <a:rPr sz="4600" spc="-245" dirty="0"/>
              <a:t>v</a:t>
            </a:r>
            <a:r>
              <a:rPr sz="4600" spc="-175" dirty="0"/>
              <a:t>ic</a:t>
            </a:r>
            <a:r>
              <a:rPr sz="4600" spc="-260" dirty="0"/>
              <a:t>e</a:t>
            </a:r>
            <a:r>
              <a:rPr sz="4600" spc="-240" dirty="0"/>
              <a:t> </a:t>
            </a:r>
            <a:r>
              <a:rPr sz="4600" spc="-95" dirty="0"/>
              <a:t>I</a:t>
            </a:r>
            <a:r>
              <a:rPr sz="4600" spc="-185" dirty="0"/>
              <a:t>n</a:t>
            </a:r>
            <a:r>
              <a:rPr sz="4600" spc="-150" dirty="0"/>
              <a:t>p</a:t>
            </a:r>
            <a:r>
              <a:rPr sz="4600" spc="-155" dirty="0"/>
              <a:t>u</a:t>
            </a:r>
            <a:r>
              <a:rPr sz="4600" spc="260" dirty="0"/>
              <a:t>t</a:t>
            </a:r>
            <a:r>
              <a:rPr sz="4600" dirty="0"/>
              <a:t>	</a:t>
            </a:r>
            <a:r>
              <a:rPr sz="4600" spc="-955" dirty="0"/>
              <a:t>S</a:t>
            </a:r>
            <a:r>
              <a:rPr sz="4600" spc="-165" dirty="0"/>
              <a:t>h</a:t>
            </a:r>
            <a:r>
              <a:rPr sz="4600" spc="-75" dirty="0"/>
              <a:t>i</a:t>
            </a:r>
            <a:r>
              <a:rPr sz="4600" spc="-165" dirty="0"/>
              <a:t>e</a:t>
            </a:r>
            <a:r>
              <a:rPr sz="4600" spc="20" dirty="0"/>
              <a:t>l</a:t>
            </a:r>
            <a:r>
              <a:rPr sz="4600" spc="-145" dirty="0"/>
              <a:t>d</a:t>
            </a:r>
            <a:endParaRPr sz="4600" dirty="0"/>
          </a:p>
        </p:txBody>
      </p:sp>
      <p:sp>
        <p:nvSpPr>
          <p:cNvPr id="3" name="object 3"/>
          <p:cNvSpPr/>
          <p:nvPr/>
        </p:nvSpPr>
        <p:spPr>
          <a:xfrm>
            <a:off x="22859" y="76200"/>
            <a:ext cx="2901950" cy="29286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34010" y="2768600"/>
            <a:ext cx="12670790" cy="6985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19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3350">
              <a:lnSpc>
                <a:spcPts val="2020"/>
              </a:lnSpc>
            </a:pPr>
            <a:fld id="{81D60167-4931-47E6-BA6A-407CBD079E47}" type="slidenum">
              <a:rPr spc="-45" dirty="0"/>
              <a:pPr marL="133350">
                <a:lnSpc>
                  <a:spcPts val="2020"/>
                </a:lnSpc>
              </a:pPr>
              <a:t>2</a:t>
            </a:fld>
            <a:endParaRPr spc="-4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12690" y="472440"/>
            <a:ext cx="283654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-455" dirty="0"/>
              <a:t>Agenda</a:t>
            </a:r>
            <a:endParaRPr sz="7200"/>
          </a:p>
        </p:txBody>
      </p:sp>
      <p:sp>
        <p:nvSpPr>
          <p:cNvPr id="3" name="object 3"/>
          <p:cNvSpPr txBox="1"/>
          <p:nvPr/>
        </p:nvSpPr>
        <p:spPr>
          <a:xfrm>
            <a:off x="676909" y="2724150"/>
            <a:ext cx="6361430" cy="5585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-37" baseline="2777" dirty="0">
                <a:latin typeface="Symbol"/>
                <a:cs typeface="Symbol"/>
              </a:rPr>
              <a:t></a:t>
            </a:r>
            <a:r>
              <a:rPr sz="4000" spc="-25" dirty="0">
                <a:latin typeface="Arial"/>
                <a:cs typeface="Arial"/>
              </a:rPr>
              <a:t>Introduction</a:t>
            </a:r>
            <a:endParaRPr sz="4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0"/>
              </a:spcBef>
            </a:pPr>
            <a:r>
              <a:rPr sz="6000" spc="-104" baseline="2083" dirty="0">
                <a:latin typeface="Symbol"/>
                <a:cs typeface="Symbol"/>
              </a:rPr>
              <a:t></a:t>
            </a:r>
            <a:r>
              <a:rPr sz="4000" spc="-70" dirty="0">
                <a:latin typeface="Arial"/>
                <a:cs typeface="Arial"/>
              </a:rPr>
              <a:t>History</a:t>
            </a:r>
            <a:endParaRPr sz="4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0"/>
              </a:spcBef>
            </a:pPr>
            <a:r>
              <a:rPr sz="6000" baseline="2083" dirty="0">
                <a:latin typeface="Symbol"/>
                <a:cs typeface="Symbol"/>
              </a:rPr>
              <a:t></a:t>
            </a:r>
            <a:r>
              <a:rPr sz="4000" dirty="0">
                <a:latin typeface="Arial"/>
                <a:cs typeface="Arial"/>
              </a:rPr>
              <a:t>Motivation</a:t>
            </a:r>
            <a:endParaRPr sz="4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0"/>
              </a:spcBef>
            </a:pPr>
            <a:r>
              <a:rPr sz="6000" spc="-37" baseline="2083" dirty="0">
                <a:latin typeface="Symbol"/>
                <a:cs typeface="Symbol"/>
              </a:rPr>
              <a:t></a:t>
            </a:r>
            <a:r>
              <a:rPr sz="4000" spc="-25" dirty="0">
                <a:latin typeface="Arial"/>
                <a:cs typeface="Arial"/>
              </a:rPr>
              <a:t>What </a:t>
            </a:r>
            <a:r>
              <a:rPr sz="4000" spc="-210" dirty="0">
                <a:latin typeface="Arial"/>
                <a:cs typeface="Arial"/>
              </a:rPr>
              <a:t>is </a:t>
            </a:r>
            <a:r>
              <a:rPr sz="4000" spc="-145" dirty="0">
                <a:latin typeface="Arial"/>
                <a:cs typeface="Arial"/>
              </a:rPr>
              <a:t>raspberry</a:t>
            </a:r>
            <a:r>
              <a:rPr sz="4000" spc="-425" dirty="0">
                <a:latin typeface="Arial"/>
                <a:cs typeface="Arial"/>
              </a:rPr>
              <a:t> </a:t>
            </a:r>
            <a:r>
              <a:rPr sz="4000" spc="-295" dirty="0">
                <a:latin typeface="Arial"/>
                <a:cs typeface="Arial"/>
              </a:rPr>
              <a:t>Pi</a:t>
            </a:r>
            <a:endParaRPr sz="4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z="6000" spc="-232" baseline="2777" dirty="0">
                <a:latin typeface="Symbol"/>
                <a:cs typeface="Symbol"/>
              </a:rPr>
              <a:t></a:t>
            </a:r>
            <a:r>
              <a:rPr sz="4000" spc="-155" dirty="0">
                <a:latin typeface="Arial"/>
                <a:cs typeface="Arial"/>
              </a:rPr>
              <a:t>Features</a:t>
            </a:r>
            <a:endParaRPr sz="4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0"/>
              </a:spcBef>
            </a:pPr>
            <a:r>
              <a:rPr sz="6000" spc="-157" baseline="2083" dirty="0">
                <a:latin typeface="Symbol"/>
                <a:cs typeface="Symbol"/>
              </a:rPr>
              <a:t></a:t>
            </a:r>
            <a:r>
              <a:rPr sz="4000" spc="-105" dirty="0">
                <a:latin typeface="Arial"/>
                <a:cs typeface="Arial"/>
              </a:rPr>
              <a:t>Applications</a:t>
            </a:r>
            <a:endParaRPr sz="4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0"/>
              </a:spcBef>
            </a:pPr>
            <a:r>
              <a:rPr sz="6000" spc="-262" baseline="2083" dirty="0">
                <a:latin typeface="Symbol"/>
                <a:cs typeface="Symbol"/>
              </a:rPr>
              <a:t></a:t>
            </a:r>
            <a:r>
              <a:rPr sz="4000" spc="-175" dirty="0">
                <a:latin typeface="Arial"/>
                <a:cs typeface="Arial"/>
              </a:rPr>
              <a:t>Raspberry </a:t>
            </a:r>
            <a:r>
              <a:rPr sz="4000" spc="-295" dirty="0">
                <a:latin typeface="Arial"/>
                <a:cs typeface="Arial"/>
              </a:rPr>
              <a:t>Pi </a:t>
            </a:r>
            <a:r>
              <a:rPr sz="4000" spc="-425" dirty="0">
                <a:latin typeface="Arial"/>
                <a:cs typeface="Arial"/>
              </a:rPr>
              <a:t>Vs </a:t>
            </a:r>
            <a:r>
              <a:rPr sz="4000" spc="-285" dirty="0">
                <a:latin typeface="Arial"/>
                <a:cs typeface="Arial"/>
              </a:rPr>
              <a:t>Akash</a:t>
            </a:r>
            <a:r>
              <a:rPr sz="4000" spc="-10" dirty="0">
                <a:latin typeface="Arial"/>
                <a:cs typeface="Arial"/>
              </a:rPr>
              <a:t> </a:t>
            </a:r>
            <a:r>
              <a:rPr sz="4000" spc="-160" dirty="0">
                <a:latin typeface="Arial"/>
                <a:cs typeface="Arial"/>
              </a:rPr>
              <a:t>Tablet</a:t>
            </a:r>
            <a:endParaRPr sz="4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z="6000" spc="-292" baseline="2777" dirty="0">
                <a:latin typeface="Symbol"/>
                <a:cs typeface="Symbol"/>
              </a:rPr>
              <a:t></a:t>
            </a:r>
            <a:r>
              <a:rPr sz="4000" spc="-195" dirty="0">
                <a:latin typeface="Arial"/>
                <a:cs typeface="Arial"/>
              </a:rPr>
              <a:t>Disadvantages</a:t>
            </a:r>
            <a:endParaRPr sz="4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70"/>
              </a:spcBef>
            </a:pPr>
            <a:r>
              <a:rPr sz="6000" spc="-112" baseline="2777" dirty="0">
                <a:latin typeface="Symbol"/>
                <a:cs typeface="Symbol"/>
              </a:rPr>
              <a:t></a:t>
            </a:r>
            <a:r>
              <a:rPr sz="4000" spc="-75" dirty="0">
                <a:latin typeface="Arial"/>
                <a:cs typeface="Arial"/>
              </a:rPr>
              <a:t>Future</a:t>
            </a:r>
            <a:r>
              <a:rPr sz="4000" spc="-225" dirty="0">
                <a:latin typeface="Arial"/>
                <a:cs typeface="Arial"/>
              </a:rPr>
              <a:t> </a:t>
            </a:r>
            <a:r>
              <a:rPr sz="4000" spc="-330" dirty="0">
                <a:latin typeface="Arial"/>
                <a:cs typeface="Arial"/>
              </a:rPr>
              <a:t>Scope</a:t>
            </a:r>
            <a:endParaRPr sz="4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37490" y="267970"/>
            <a:ext cx="12509474" cy="85002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20</a:t>
            </a:fld>
            <a:endParaRPr spc="-45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15" dirty="0"/>
              <a:t>Applications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628900" y="1615440"/>
            <a:ext cx="7679055" cy="726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0380" indent="-487680">
              <a:lnSpc>
                <a:spcPct val="100000"/>
              </a:lnSpc>
              <a:spcBef>
                <a:spcPts val="100"/>
              </a:spcBef>
              <a:buChar char="•"/>
              <a:tabLst>
                <a:tab pos="499745" algn="l"/>
                <a:tab pos="500380" algn="l"/>
              </a:tabLst>
            </a:pPr>
            <a:r>
              <a:rPr sz="4600" spc="-280" dirty="0">
                <a:latin typeface="Arial"/>
                <a:cs typeface="Arial"/>
              </a:rPr>
              <a:t>Solar </a:t>
            </a:r>
            <a:r>
              <a:rPr sz="4600" spc="-265" dirty="0">
                <a:latin typeface="Arial"/>
                <a:cs typeface="Arial"/>
              </a:rPr>
              <a:t>Raspberry </a:t>
            </a:r>
            <a:r>
              <a:rPr sz="4600" spc="-335" dirty="0">
                <a:latin typeface="Arial"/>
                <a:cs typeface="Arial"/>
              </a:rPr>
              <a:t>Pi </a:t>
            </a:r>
            <a:r>
              <a:rPr sz="4600" spc="-220" dirty="0">
                <a:latin typeface="Arial"/>
                <a:cs typeface="Arial"/>
              </a:rPr>
              <a:t>Power</a:t>
            </a:r>
            <a:r>
              <a:rPr sz="4600" spc="-90" dirty="0">
                <a:latin typeface="Arial"/>
                <a:cs typeface="Arial"/>
              </a:rPr>
              <a:t> </a:t>
            </a:r>
            <a:r>
              <a:rPr sz="4600" spc="-409" dirty="0">
                <a:latin typeface="Arial"/>
                <a:cs typeface="Arial"/>
              </a:rPr>
              <a:t>Pack</a:t>
            </a:r>
            <a:endParaRPr sz="46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2859" y="76200"/>
            <a:ext cx="2901950" cy="29286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61769" y="3075939"/>
            <a:ext cx="10513060" cy="62026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21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81000" y="2213610"/>
            <a:ext cx="4826000" cy="643509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38600" y="1007109"/>
            <a:ext cx="516763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b="1" spc="-220" dirty="0">
                <a:latin typeface="Arial"/>
                <a:cs typeface="Arial"/>
              </a:rPr>
              <a:t>MAGIC </a:t>
            </a:r>
            <a:r>
              <a:rPr sz="2600" b="1" spc="-210" dirty="0">
                <a:latin typeface="Arial"/>
                <a:cs typeface="Arial"/>
              </a:rPr>
              <a:t>MIRRIOR </a:t>
            </a:r>
            <a:r>
              <a:rPr sz="2600" b="1" spc="-170" dirty="0">
                <a:latin typeface="Arial"/>
                <a:cs typeface="Arial"/>
              </a:rPr>
              <a:t>WITH </a:t>
            </a:r>
            <a:r>
              <a:rPr sz="2600" b="1" spc="-409" dirty="0">
                <a:latin typeface="Arial"/>
                <a:cs typeface="Arial"/>
              </a:rPr>
              <a:t>RASPBERRY</a:t>
            </a:r>
            <a:r>
              <a:rPr sz="2600" b="1" spc="-320" dirty="0">
                <a:latin typeface="Arial"/>
                <a:cs typeface="Arial"/>
              </a:rPr>
              <a:t> </a:t>
            </a:r>
            <a:r>
              <a:rPr sz="2600" b="1" spc="-190" dirty="0">
                <a:latin typeface="Arial"/>
                <a:cs typeface="Arial"/>
              </a:rPr>
              <a:t>PI</a:t>
            </a:r>
            <a:endParaRPr sz="26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070600" y="2081529"/>
            <a:ext cx="5878830" cy="67551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22</a:t>
            </a:fld>
            <a:endParaRPr spc="-45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90720" y="704850"/>
            <a:ext cx="4020185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15" dirty="0"/>
              <a:t>Applications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628900" y="1988819"/>
            <a:ext cx="186055" cy="16802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latin typeface="Arial"/>
                <a:cs typeface="Arial"/>
              </a:rPr>
              <a:t>•</a:t>
            </a:r>
            <a:endParaRPr sz="3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3600" dirty="0">
                <a:latin typeface="Arial"/>
                <a:cs typeface="Arial"/>
              </a:rPr>
              <a:t>•</a:t>
            </a:r>
            <a:endParaRPr sz="3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3600" dirty="0">
                <a:latin typeface="Arial"/>
                <a:cs typeface="Arial"/>
              </a:rPr>
              <a:t>•</a:t>
            </a:r>
            <a:endParaRPr sz="3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16579" y="2012950"/>
            <a:ext cx="8806180" cy="16802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35" dirty="0">
                <a:latin typeface="Arial"/>
                <a:cs typeface="Arial"/>
              </a:rPr>
              <a:t>Voice-Activated </a:t>
            </a:r>
            <a:r>
              <a:rPr sz="3600" spc="-170" dirty="0">
                <a:latin typeface="Arial"/>
                <a:cs typeface="Arial"/>
              </a:rPr>
              <a:t>Coffee</a:t>
            </a:r>
            <a:r>
              <a:rPr sz="3600" spc="-260" dirty="0">
                <a:latin typeface="Arial"/>
                <a:cs typeface="Arial"/>
              </a:rPr>
              <a:t> </a:t>
            </a:r>
            <a:r>
              <a:rPr sz="3600" spc="-130" dirty="0">
                <a:latin typeface="Arial"/>
                <a:cs typeface="Arial"/>
              </a:rPr>
              <a:t>Machine</a:t>
            </a:r>
            <a:endParaRPr sz="3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3600" b="1" spc="-130" dirty="0">
                <a:latin typeface="Arial"/>
                <a:cs typeface="Arial"/>
              </a:rPr>
              <a:t>https://vimeo.com/54300364</a:t>
            </a:r>
            <a:endParaRPr sz="36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3600" spc="-204" dirty="0">
                <a:latin typeface="Arial"/>
                <a:cs typeface="Arial"/>
              </a:rPr>
              <a:t>Raspberry </a:t>
            </a:r>
            <a:r>
              <a:rPr sz="3600" spc="-260" dirty="0">
                <a:latin typeface="Arial"/>
                <a:cs typeface="Arial"/>
              </a:rPr>
              <a:t>Pi </a:t>
            </a:r>
            <a:r>
              <a:rPr sz="3600" spc="-190" dirty="0">
                <a:latin typeface="Arial"/>
                <a:cs typeface="Arial"/>
              </a:rPr>
              <a:t>Dynamic </a:t>
            </a:r>
            <a:r>
              <a:rPr sz="3600" spc="-204" dirty="0">
                <a:latin typeface="Arial"/>
                <a:cs typeface="Arial"/>
              </a:rPr>
              <a:t>Bike </a:t>
            </a:r>
            <a:r>
              <a:rPr sz="3600" spc="-130" dirty="0">
                <a:latin typeface="Arial"/>
                <a:cs typeface="Arial"/>
              </a:rPr>
              <a:t>Headlight</a:t>
            </a:r>
            <a:r>
              <a:rPr sz="3600" spc="-85" dirty="0">
                <a:latin typeface="Arial"/>
                <a:cs typeface="Arial"/>
              </a:rPr>
              <a:t> </a:t>
            </a:r>
            <a:r>
              <a:rPr sz="3600" spc="-95" dirty="0">
                <a:latin typeface="Arial"/>
                <a:cs typeface="Arial"/>
              </a:rPr>
              <a:t>Prototype</a:t>
            </a:r>
            <a:endParaRPr sz="36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2859" y="76200"/>
            <a:ext cx="2901950" cy="29286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3920490"/>
            <a:ext cx="12619990" cy="583311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23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90720" y="711200"/>
            <a:ext cx="4020185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15" dirty="0"/>
              <a:t>Applications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54328" y="3810000"/>
            <a:ext cx="280671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900" dirty="0">
                <a:latin typeface="Arial"/>
                <a:cs typeface="Arial"/>
              </a:rPr>
              <a:t>•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54328" y="5486400"/>
            <a:ext cx="204471" cy="2005677"/>
          </a:xfrm>
          <a:prstGeom prst="rect">
            <a:avLst/>
          </a:prstGeom>
        </p:spPr>
        <p:txBody>
          <a:bodyPr vert="horz" wrap="square" lIns="0" tIns="762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sz="3900" dirty="0">
                <a:latin typeface="Arial"/>
                <a:cs typeface="Arial"/>
              </a:rPr>
              <a:t>•</a:t>
            </a:r>
          </a:p>
          <a:p>
            <a:pPr marL="12700">
              <a:lnSpc>
                <a:spcPct val="100000"/>
              </a:lnSpc>
              <a:spcBef>
                <a:spcPts val="500"/>
              </a:spcBef>
            </a:pPr>
            <a:r>
              <a:rPr sz="3900" dirty="0">
                <a:latin typeface="Arial"/>
                <a:cs typeface="Arial"/>
              </a:rPr>
              <a:t>•</a:t>
            </a:r>
          </a:p>
          <a:p>
            <a:pPr marL="12700">
              <a:lnSpc>
                <a:spcPct val="100000"/>
              </a:lnSpc>
              <a:spcBef>
                <a:spcPts val="509"/>
              </a:spcBef>
            </a:pPr>
            <a:r>
              <a:rPr sz="3900" dirty="0">
                <a:latin typeface="Arial"/>
                <a:cs typeface="Arial"/>
              </a:rPr>
              <a:t>•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354328" y="7924800"/>
            <a:ext cx="356871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900" dirty="0">
                <a:latin typeface="Arial"/>
                <a:cs typeface="Arial"/>
              </a:rPr>
              <a:t>•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63600" y="3657600"/>
            <a:ext cx="11628120" cy="4887235"/>
          </a:xfrm>
          <a:prstGeom prst="rect">
            <a:avLst/>
          </a:prstGeom>
        </p:spPr>
        <p:txBody>
          <a:bodyPr vert="horz" wrap="square" lIns="0" tIns="80010" rIns="0" bIns="0" rtlCol="0">
            <a:spAutoFit/>
          </a:bodyPr>
          <a:lstStyle/>
          <a:p>
            <a:pPr marL="12700" marR="5080" algn="just">
              <a:lnSpc>
                <a:spcPts val="4210"/>
              </a:lnSpc>
              <a:spcBef>
                <a:spcPts val="630"/>
              </a:spcBef>
            </a:pPr>
            <a:r>
              <a:rPr sz="3900" spc="55" dirty="0">
                <a:latin typeface="Arial"/>
                <a:cs typeface="Arial"/>
              </a:rPr>
              <a:t>It </a:t>
            </a:r>
            <a:r>
              <a:rPr sz="3900" spc="-245" dirty="0">
                <a:latin typeface="Arial"/>
                <a:cs typeface="Arial"/>
              </a:rPr>
              <a:t>can </a:t>
            </a:r>
            <a:r>
              <a:rPr sz="3900" spc="-210" dirty="0">
                <a:latin typeface="Arial"/>
                <a:cs typeface="Arial"/>
              </a:rPr>
              <a:t>make </a:t>
            </a:r>
            <a:r>
              <a:rPr sz="3900" spc="-95" dirty="0">
                <a:latin typeface="Arial"/>
                <a:cs typeface="Arial"/>
              </a:rPr>
              <a:t>your </a:t>
            </a:r>
            <a:r>
              <a:rPr sz="3900" spc="-185" dirty="0">
                <a:latin typeface="Arial"/>
                <a:cs typeface="Arial"/>
              </a:rPr>
              <a:t>Old </a:t>
            </a:r>
            <a:r>
              <a:rPr sz="3900" spc="-445" dirty="0">
                <a:latin typeface="Arial"/>
                <a:cs typeface="Arial"/>
              </a:rPr>
              <a:t>TV </a:t>
            </a:r>
            <a:r>
              <a:rPr sz="3900" spc="-50" dirty="0">
                <a:latin typeface="Arial"/>
                <a:cs typeface="Arial"/>
              </a:rPr>
              <a:t>in </a:t>
            </a:r>
            <a:r>
              <a:rPr sz="3900" spc="55" dirty="0">
                <a:latin typeface="Arial"/>
                <a:cs typeface="Arial"/>
              </a:rPr>
              <a:t>to </a:t>
            </a:r>
            <a:r>
              <a:rPr sz="3900" spc="-305" dirty="0">
                <a:latin typeface="Arial"/>
                <a:cs typeface="Arial"/>
              </a:rPr>
              <a:t>a </a:t>
            </a:r>
            <a:r>
              <a:rPr sz="3900" spc="-120" dirty="0">
                <a:latin typeface="Arial"/>
                <a:cs typeface="Arial"/>
              </a:rPr>
              <a:t>smart </a:t>
            </a:r>
            <a:r>
              <a:rPr sz="3900" spc="-330" dirty="0">
                <a:latin typeface="Arial"/>
                <a:cs typeface="Arial"/>
              </a:rPr>
              <a:t>TV. </a:t>
            </a:r>
            <a:r>
              <a:rPr sz="3900" spc="-270" dirty="0">
                <a:latin typeface="Arial"/>
                <a:cs typeface="Arial"/>
              </a:rPr>
              <a:t>(You </a:t>
            </a:r>
            <a:r>
              <a:rPr sz="3900" spc="-245" dirty="0">
                <a:latin typeface="Arial"/>
                <a:cs typeface="Arial"/>
              </a:rPr>
              <a:t>can </a:t>
            </a:r>
            <a:r>
              <a:rPr sz="3900" spc="-150" dirty="0">
                <a:latin typeface="Arial"/>
                <a:cs typeface="Arial"/>
              </a:rPr>
              <a:t>play  </a:t>
            </a:r>
            <a:r>
              <a:rPr sz="3900" spc="-200" dirty="0">
                <a:latin typeface="Arial"/>
                <a:cs typeface="Arial"/>
              </a:rPr>
              <a:t>Videos, </a:t>
            </a:r>
            <a:r>
              <a:rPr sz="3900" spc="-305" dirty="0">
                <a:latin typeface="Arial"/>
                <a:cs typeface="Arial"/>
              </a:rPr>
              <a:t>3D </a:t>
            </a:r>
            <a:r>
              <a:rPr sz="3900" spc="-300" dirty="0">
                <a:latin typeface="Arial"/>
                <a:cs typeface="Arial"/>
              </a:rPr>
              <a:t>Games, </a:t>
            </a:r>
            <a:r>
              <a:rPr sz="3900" spc="-145" dirty="0">
                <a:latin typeface="Arial"/>
                <a:cs typeface="Arial"/>
              </a:rPr>
              <a:t>Music, </a:t>
            </a:r>
            <a:r>
              <a:rPr sz="3900" spc="-210" dirty="0">
                <a:latin typeface="Arial"/>
                <a:cs typeface="Arial"/>
              </a:rPr>
              <a:t>Browse </a:t>
            </a:r>
            <a:r>
              <a:rPr sz="3900" spc="-45" dirty="0">
                <a:latin typeface="Arial"/>
                <a:cs typeface="Arial"/>
              </a:rPr>
              <a:t>Internet </a:t>
            </a:r>
            <a:r>
              <a:rPr sz="3900" spc="-180" dirty="0">
                <a:latin typeface="Arial"/>
                <a:cs typeface="Arial"/>
              </a:rPr>
              <a:t>and </a:t>
            </a:r>
            <a:r>
              <a:rPr sz="3900" spc="-175" dirty="0">
                <a:latin typeface="Arial"/>
                <a:cs typeface="Arial"/>
              </a:rPr>
              <a:t>much  </a:t>
            </a:r>
            <a:r>
              <a:rPr sz="3900" spc="-110" dirty="0">
                <a:latin typeface="Arial"/>
                <a:cs typeface="Arial"/>
              </a:rPr>
              <a:t>more.</a:t>
            </a:r>
            <a:endParaRPr sz="3900" dirty="0">
              <a:latin typeface="Arial"/>
              <a:cs typeface="Arial"/>
            </a:endParaRPr>
          </a:p>
          <a:p>
            <a:pPr marL="12700" marR="1176020">
              <a:lnSpc>
                <a:spcPts val="5190"/>
              </a:lnSpc>
              <a:spcBef>
                <a:spcPts val="185"/>
              </a:spcBef>
            </a:pPr>
            <a:r>
              <a:rPr sz="3900" spc="-225" dirty="0">
                <a:latin typeface="Arial"/>
                <a:cs typeface="Arial"/>
              </a:rPr>
              <a:t>Raspberry </a:t>
            </a:r>
            <a:r>
              <a:rPr sz="3900" spc="-285" dirty="0">
                <a:latin typeface="Arial"/>
                <a:cs typeface="Arial"/>
              </a:rPr>
              <a:t>Pi </a:t>
            </a:r>
            <a:r>
              <a:rPr sz="3900" spc="-245" dirty="0">
                <a:latin typeface="Arial"/>
                <a:cs typeface="Arial"/>
              </a:rPr>
              <a:t>can </a:t>
            </a:r>
            <a:r>
              <a:rPr sz="3900" spc="-150" dirty="0">
                <a:latin typeface="Arial"/>
                <a:cs typeface="Arial"/>
              </a:rPr>
              <a:t>Act </a:t>
            </a:r>
            <a:r>
              <a:rPr sz="3900" spc="-365" dirty="0">
                <a:latin typeface="Arial"/>
                <a:cs typeface="Arial"/>
              </a:rPr>
              <a:t>as </a:t>
            </a:r>
            <a:r>
              <a:rPr sz="3900" spc="-170" dirty="0">
                <a:latin typeface="Arial"/>
                <a:cs typeface="Arial"/>
              </a:rPr>
              <a:t>Full </a:t>
            </a:r>
            <a:r>
              <a:rPr sz="3900" spc="-409" dirty="0">
                <a:latin typeface="Arial"/>
                <a:cs typeface="Arial"/>
              </a:rPr>
              <a:t>HD </a:t>
            </a:r>
            <a:r>
              <a:rPr sz="3900" spc="-180" dirty="0">
                <a:latin typeface="Arial"/>
                <a:cs typeface="Arial"/>
              </a:rPr>
              <a:t>1080p </a:t>
            </a:r>
            <a:r>
              <a:rPr sz="3900" spc="-110" dirty="0">
                <a:latin typeface="Arial"/>
                <a:cs typeface="Arial"/>
              </a:rPr>
              <a:t>Media </a:t>
            </a:r>
            <a:r>
              <a:rPr sz="3900" spc="-190" dirty="0">
                <a:latin typeface="Arial"/>
                <a:cs typeface="Arial"/>
              </a:rPr>
              <a:t>Player.  </a:t>
            </a:r>
            <a:r>
              <a:rPr sz="3900" spc="-105" dirty="0">
                <a:latin typeface="Arial"/>
                <a:cs typeface="Arial"/>
              </a:rPr>
              <a:t>Its </a:t>
            </a:r>
            <a:r>
              <a:rPr sz="3900" spc="-305" dirty="0">
                <a:latin typeface="Arial"/>
                <a:cs typeface="Arial"/>
              </a:rPr>
              <a:t>a </a:t>
            </a:r>
            <a:r>
              <a:rPr sz="3900" dirty="0">
                <a:latin typeface="Arial"/>
                <a:cs typeface="Arial"/>
              </a:rPr>
              <a:t>Mini </a:t>
            </a:r>
            <a:r>
              <a:rPr sz="3900" spc="-150" dirty="0">
                <a:latin typeface="Arial"/>
                <a:cs typeface="Arial"/>
              </a:rPr>
              <a:t>Computer </a:t>
            </a:r>
            <a:r>
              <a:rPr sz="3900" spc="-114" dirty="0">
                <a:latin typeface="Arial"/>
                <a:cs typeface="Arial"/>
              </a:rPr>
              <a:t>which </a:t>
            </a:r>
            <a:r>
              <a:rPr sz="3900" spc="-70" dirty="0">
                <a:latin typeface="Arial"/>
                <a:cs typeface="Arial"/>
              </a:rPr>
              <a:t>just </a:t>
            </a:r>
            <a:r>
              <a:rPr sz="3900" spc="-160" dirty="0">
                <a:latin typeface="Arial"/>
                <a:cs typeface="Arial"/>
              </a:rPr>
              <a:t>cost</a:t>
            </a:r>
            <a:r>
              <a:rPr sz="3900" spc="-730" dirty="0">
                <a:latin typeface="Arial"/>
                <a:cs typeface="Arial"/>
              </a:rPr>
              <a:t> </a:t>
            </a:r>
            <a:r>
              <a:rPr sz="3900" spc="-185" dirty="0">
                <a:latin typeface="Arial"/>
                <a:cs typeface="Arial"/>
              </a:rPr>
              <a:t>Rs.2,350/-</a:t>
            </a:r>
            <a:endParaRPr sz="3900" dirty="0">
              <a:latin typeface="Arial"/>
              <a:cs typeface="Arial"/>
            </a:endParaRPr>
          </a:p>
          <a:p>
            <a:pPr marL="12700" marR="5080" algn="just">
              <a:lnSpc>
                <a:spcPts val="4210"/>
              </a:lnSpc>
              <a:spcBef>
                <a:spcPts val="775"/>
              </a:spcBef>
            </a:pPr>
            <a:r>
              <a:rPr sz="3900" spc="-320" dirty="0">
                <a:latin typeface="Arial"/>
                <a:cs typeface="Arial"/>
              </a:rPr>
              <a:t>You </a:t>
            </a:r>
            <a:r>
              <a:rPr sz="3900" spc="-245" dirty="0">
                <a:latin typeface="Arial"/>
                <a:cs typeface="Arial"/>
              </a:rPr>
              <a:t>can </a:t>
            </a:r>
            <a:r>
              <a:rPr sz="3900" spc="-145" dirty="0">
                <a:latin typeface="Arial"/>
                <a:cs typeface="Arial"/>
              </a:rPr>
              <a:t>connect </a:t>
            </a:r>
            <a:r>
              <a:rPr sz="3900" spc="-305" dirty="0">
                <a:latin typeface="Arial"/>
                <a:cs typeface="Arial"/>
              </a:rPr>
              <a:t>a </a:t>
            </a:r>
            <a:r>
              <a:rPr sz="3900" spc="-15" dirty="0">
                <a:latin typeface="Arial"/>
                <a:cs typeface="Arial"/>
              </a:rPr>
              <a:t>Monitor, </a:t>
            </a:r>
            <a:r>
              <a:rPr sz="3900" spc="-204" dirty="0">
                <a:latin typeface="Arial"/>
                <a:cs typeface="Arial"/>
              </a:rPr>
              <a:t>Keyboard </a:t>
            </a:r>
            <a:r>
              <a:rPr sz="3900" spc="-185" dirty="0">
                <a:latin typeface="Arial"/>
                <a:cs typeface="Arial"/>
              </a:rPr>
              <a:t>and </a:t>
            </a:r>
            <a:r>
              <a:rPr sz="3900" spc="-165" dirty="0">
                <a:latin typeface="Arial"/>
                <a:cs typeface="Arial"/>
              </a:rPr>
              <a:t>Mouse </a:t>
            </a:r>
            <a:r>
              <a:rPr sz="3900" spc="-185" dirty="0">
                <a:latin typeface="Arial"/>
                <a:cs typeface="Arial"/>
              </a:rPr>
              <a:t>and </a:t>
            </a:r>
            <a:r>
              <a:rPr sz="3900" spc="-265" dirty="0">
                <a:latin typeface="Arial"/>
                <a:cs typeface="Arial"/>
              </a:rPr>
              <a:t>use  </a:t>
            </a:r>
            <a:r>
              <a:rPr sz="3900" spc="125" dirty="0">
                <a:latin typeface="Arial"/>
                <a:cs typeface="Arial"/>
              </a:rPr>
              <a:t>it </a:t>
            </a:r>
            <a:r>
              <a:rPr sz="3900" spc="-365" dirty="0">
                <a:latin typeface="Arial"/>
                <a:cs typeface="Arial"/>
              </a:rPr>
              <a:t>as </a:t>
            </a:r>
            <a:r>
              <a:rPr sz="3900" spc="-305" dirty="0">
                <a:latin typeface="Arial"/>
                <a:cs typeface="Arial"/>
              </a:rPr>
              <a:t>a </a:t>
            </a:r>
            <a:r>
              <a:rPr sz="3900" spc="-100" dirty="0">
                <a:latin typeface="Arial"/>
                <a:cs typeface="Arial"/>
              </a:rPr>
              <a:t>normal</a:t>
            </a:r>
            <a:r>
              <a:rPr sz="3900" spc="-305" dirty="0">
                <a:latin typeface="Arial"/>
                <a:cs typeface="Arial"/>
              </a:rPr>
              <a:t> </a:t>
            </a:r>
            <a:r>
              <a:rPr sz="3900" spc="-100" dirty="0">
                <a:latin typeface="Arial"/>
                <a:cs typeface="Arial"/>
              </a:rPr>
              <a:t>computer.</a:t>
            </a:r>
            <a:endParaRPr sz="3900" dirty="0">
              <a:latin typeface="Arial"/>
              <a:cs typeface="Arial"/>
            </a:endParaRPr>
          </a:p>
          <a:p>
            <a:pPr marL="12700" algn="just">
              <a:lnSpc>
                <a:spcPct val="100000"/>
              </a:lnSpc>
              <a:spcBef>
                <a:spcPts val="440"/>
              </a:spcBef>
            </a:pPr>
            <a:r>
              <a:rPr sz="3900" spc="-105" dirty="0">
                <a:latin typeface="Arial"/>
                <a:cs typeface="Arial"/>
              </a:rPr>
              <a:t>Its </a:t>
            </a:r>
            <a:r>
              <a:rPr sz="3900" spc="-225" dirty="0">
                <a:latin typeface="Arial"/>
                <a:cs typeface="Arial"/>
              </a:rPr>
              <a:t>Graphics </a:t>
            </a:r>
            <a:r>
              <a:rPr sz="3900" spc="-160" dirty="0">
                <a:latin typeface="Arial"/>
                <a:cs typeface="Arial"/>
              </a:rPr>
              <a:t>Capabilities </a:t>
            </a:r>
            <a:r>
              <a:rPr sz="3900" spc="-200" dirty="0">
                <a:latin typeface="Arial"/>
                <a:cs typeface="Arial"/>
              </a:rPr>
              <a:t>is </a:t>
            </a:r>
            <a:r>
              <a:rPr sz="3900" spc="-15" dirty="0">
                <a:latin typeface="Arial"/>
                <a:cs typeface="Arial"/>
              </a:rPr>
              <a:t>better </a:t>
            </a:r>
            <a:r>
              <a:rPr sz="3900" spc="-85" dirty="0">
                <a:latin typeface="Arial"/>
                <a:cs typeface="Arial"/>
              </a:rPr>
              <a:t>than </a:t>
            </a:r>
            <a:r>
              <a:rPr sz="3900" spc="-160" dirty="0">
                <a:latin typeface="Arial"/>
                <a:cs typeface="Arial"/>
              </a:rPr>
              <a:t>Apple</a:t>
            </a:r>
            <a:r>
              <a:rPr sz="3900" spc="-730" dirty="0">
                <a:latin typeface="Arial"/>
                <a:cs typeface="Arial"/>
              </a:rPr>
              <a:t> </a:t>
            </a:r>
            <a:r>
              <a:rPr sz="3900" spc="-170" dirty="0">
                <a:latin typeface="Arial"/>
                <a:cs typeface="Arial"/>
              </a:rPr>
              <a:t>Products.</a:t>
            </a:r>
            <a:endParaRPr sz="3900" dirty="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1270"/>
            <a:ext cx="2901950" cy="26187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24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08070" y="911859"/>
            <a:ext cx="817435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-409" dirty="0"/>
              <a:t>Raspberry </a:t>
            </a:r>
            <a:r>
              <a:rPr sz="7200" spc="-520" dirty="0"/>
              <a:t>Pi </a:t>
            </a:r>
            <a:r>
              <a:rPr sz="7200" spc="-765" dirty="0"/>
              <a:t>Vs</a:t>
            </a:r>
            <a:r>
              <a:rPr sz="7200" spc="-270" dirty="0"/>
              <a:t> </a:t>
            </a:r>
            <a:r>
              <a:rPr sz="7200" spc="-509" dirty="0"/>
              <a:t>Akash</a:t>
            </a:r>
            <a:endParaRPr sz="7200"/>
          </a:p>
        </p:txBody>
      </p:sp>
      <p:sp>
        <p:nvSpPr>
          <p:cNvPr id="3" name="object 3"/>
          <p:cNvSpPr txBox="1"/>
          <p:nvPr/>
        </p:nvSpPr>
        <p:spPr>
          <a:xfrm>
            <a:off x="664209" y="2552700"/>
            <a:ext cx="11831955" cy="52235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0380" marR="11430" indent="-487680" algn="just">
              <a:lnSpc>
                <a:spcPct val="100000"/>
              </a:lnSpc>
              <a:spcBef>
                <a:spcPts val="100"/>
              </a:spcBef>
              <a:buChar char="•"/>
              <a:tabLst>
                <a:tab pos="500380" algn="l"/>
              </a:tabLst>
            </a:pPr>
            <a:r>
              <a:rPr sz="4600" spc="-335" dirty="0">
                <a:latin typeface="Arial"/>
                <a:cs typeface="Arial"/>
              </a:rPr>
              <a:t>Aakash </a:t>
            </a:r>
            <a:r>
              <a:rPr sz="4600" spc="-240" dirty="0">
                <a:latin typeface="Arial"/>
                <a:cs typeface="Arial"/>
              </a:rPr>
              <a:t>is </a:t>
            </a:r>
            <a:r>
              <a:rPr sz="4600" spc="-355" dirty="0">
                <a:latin typeface="Arial"/>
                <a:cs typeface="Arial"/>
              </a:rPr>
              <a:t>a </a:t>
            </a:r>
            <a:r>
              <a:rPr sz="4600" spc="-130" dirty="0">
                <a:latin typeface="Arial"/>
                <a:cs typeface="Arial"/>
              </a:rPr>
              <a:t>low-cost </a:t>
            </a:r>
            <a:r>
              <a:rPr sz="4600" spc="-55" dirty="0">
                <a:latin typeface="Arial"/>
                <a:cs typeface="Arial"/>
              </a:rPr>
              <a:t>tablet, </a:t>
            </a:r>
            <a:r>
              <a:rPr sz="4600" spc="-220" dirty="0">
                <a:latin typeface="Arial"/>
                <a:cs typeface="Arial"/>
              </a:rPr>
              <a:t>and </a:t>
            </a:r>
            <a:r>
              <a:rPr sz="4600" spc="-265" dirty="0">
                <a:latin typeface="Arial"/>
                <a:cs typeface="Arial"/>
              </a:rPr>
              <a:t>Raspberry </a:t>
            </a:r>
            <a:r>
              <a:rPr sz="4600" spc="-335" dirty="0">
                <a:latin typeface="Arial"/>
                <a:cs typeface="Arial"/>
              </a:rPr>
              <a:t>Pi </a:t>
            </a:r>
            <a:r>
              <a:rPr sz="4600" spc="-240" dirty="0">
                <a:latin typeface="Arial"/>
                <a:cs typeface="Arial"/>
              </a:rPr>
              <a:t>is  </a:t>
            </a:r>
            <a:r>
              <a:rPr sz="4600" spc="-260" dirty="0">
                <a:latin typeface="Arial"/>
                <a:cs typeface="Arial"/>
              </a:rPr>
              <a:t>an </a:t>
            </a:r>
            <a:r>
              <a:rPr sz="4600" spc="-145" dirty="0">
                <a:latin typeface="Arial"/>
                <a:cs typeface="Arial"/>
              </a:rPr>
              <a:t>ultra-cheap, </a:t>
            </a:r>
            <a:r>
              <a:rPr sz="4600" spc="-195" dirty="0">
                <a:latin typeface="Arial"/>
                <a:cs typeface="Arial"/>
              </a:rPr>
              <a:t>customizable</a:t>
            </a:r>
            <a:r>
              <a:rPr sz="4600" spc="-325" dirty="0">
                <a:latin typeface="Arial"/>
                <a:cs typeface="Arial"/>
              </a:rPr>
              <a:t> </a:t>
            </a:r>
            <a:r>
              <a:rPr sz="4600" spc="-114" dirty="0">
                <a:latin typeface="Arial"/>
                <a:cs typeface="Arial"/>
              </a:rPr>
              <a:t>computer.</a:t>
            </a:r>
            <a:endParaRPr sz="4600">
              <a:latin typeface="Arial"/>
              <a:cs typeface="Arial"/>
            </a:endParaRPr>
          </a:p>
          <a:p>
            <a:pPr marL="500380" marR="8255" indent="-487680" algn="just">
              <a:lnSpc>
                <a:spcPct val="100000"/>
              </a:lnSpc>
              <a:spcBef>
                <a:spcPts val="1140"/>
              </a:spcBef>
              <a:buChar char="•"/>
              <a:tabLst>
                <a:tab pos="500380" algn="l"/>
              </a:tabLst>
            </a:pPr>
            <a:r>
              <a:rPr sz="4600" spc="-155" dirty="0">
                <a:latin typeface="Arial"/>
                <a:cs typeface="Arial"/>
              </a:rPr>
              <a:t>Both</a:t>
            </a:r>
            <a:r>
              <a:rPr sz="4600" spc="965" dirty="0">
                <a:latin typeface="Arial"/>
                <a:cs typeface="Arial"/>
              </a:rPr>
              <a:t> </a:t>
            </a:r>
            <a:r>
              <a:rPr sz="4600" spc="-135" dirty="0">
                <a:latin typeface="Arial"/>
                <a:cs typeface="Arial"/>
              </a:rPr>
              <a:t>tech </a:t>
            </a:r>
            <a:r>
              <a:rPr sz="4600" spc="-140" dirty="0">
                <a:latin typeface="Arial"/>
                <a:cs typeface="Arial"/>
              </a:rPr>
              <a:t>innovations </a:t>
            </a:r>
            <a:r>
              <a:rPr sz="4600" spc="-254" dirty="0">
                <a:latin typeface="Arial"/>
                <a:cs typeface="Arial"/>
              </a:rPr>
              <a:t>have </a:t>
            </a:r>
            <a:r>
              <a:rPr sz="4600" spc="-145" dirty="0">
                <a:latin typeface="Arial"/>
                <a:cs typeface="Arial"/>
              </a:rPr>
              <a:t>education </a:t>
            </a:r>
            <a:r>
              <a:rPr sz="4600" spc="-225" dirty="0">
                <a:latin typeface="Arial"/>
                <a:cs typeface="Arial"/>
              </a:rPr>
              <a:t>and  </a:t>
            </a:r>
            <a:r>
              <a:rPr sz="4600" spc="-210" dirty="0">
                <a:latin typeface="Arial"/>
                <a:cs typeface="Arial"/>
              </a:rPr>
              <a:t>economy </a:t>
            </a:r>
            <a:r>
              <a:rPr sz="4600" spc="-440" dirty="0">
                <a:latin typeface="Arial"/>
                <a:cs typeface="Arial"/>
              </a:rPr>
              <a:t>as </a:t>
            </a:r>
            <a:r>
              <a:rPr sz="4600" spc="-15" dirty="0">
                <a:latin typeface="Arial"/>
                <a:cs typeface="Arial"/>
              </a:rPr>
              <a:t>their </a:t>
            </a:r>
            <a:r>
              <a:rPr sz="4600" spc="-114" dirty="0">
                <a:latin typeface="Arial"/>
                <a:cs typeface="Arial"/>
              </a:rPr>
              <a:t>central</a:t>
            </a:r>
            <a:r>
              <a:rPr sz="4600" spc="-310" dirty="0">
                <a:latin typeface="Arial"/>
                <a:cs typeface="Arial"/>
              </a:rPr>
              <a:t> </a:t>
            </a:r>
            <a:r>
              <a:rPr sz="4600" spc="-250" dirty="0">
                <a:latin typeface="Arial"/>
                <a:cs typeface="Arial"/>
              </a:rPr>
              <a:t>goals.</a:t>
            </a:r>
            <a:endParaRPr sz="4600">
              <a:latin typeface="Arial"/>
              <a:cs typeface="Arial"/>
            </a:endParaRPr>
          </a:p>
          <a:p>
            <a:pPr marL="500380" marR="5080" indent="-487680" algn="just">
              <a:lnSpc>
                <a:spcPct val="100000"/>
              </a:lnSpc>
              <a:spcBef>
                <a:spcPts val="1150"/>
              </a:spcBef>
              <a:buChar char="•"/>
              <a:tabLst>
                <a:tab pos="500380" algn="l"/>
              </a:tabLst>
            </a:pPr>
            <a:r>
              <a:rPr sz="4600" spc="-335" dirty="0">
                <a:latin typeface="Arial"/>
                <a:cs typeface="Arial"/>
              </a:rPr>
              <a:t>Aakash </a:t>
            </a:r>
            <a:r>
              <a:rPr sz="4600" spc="-155" dirty="0">
                <a:latin typeface="Arial"/>
                <a:cs typeface="Arial"/>
              </a:rPr>
              <a:t>could </a:t>
            </a:r>
            <a:r>
              <a:rPr sz="4600" spc="-125" dirty="0">
                <a:latin typeface="Arial"/>
                <a:cs typeface="Arial"/>
              </a:rPr>
              <a:t>fundamentally </a:t>
            </a:r>
            <a:r>
              <a:rPr sz="4600" spc="-285" dirty="0">
                <a:latin typeface="Arial"/>
                <a:cs typeface="Arial"/>
              </a:rPr>
              <a:t>change </a:t>
            </a:r>
            <a:r>
              <a:rPr sz="4600" spc="-60" dirty="0">
                <a:latin typeface="Arial"/>
                <a:cs typeface="Arial"/>
              </a:rPr>
              <a:t>the </a:t>
            </a:r>
            <a:r>
              <a:rPr sz="4600" spc="-210" dirty="0">
                <a:latin typeface="Arial"/>
                <a:cs typeface="Arial"/>
              </a:rPr>
              <a:t>way  </a:t>
            </a:r>
            <a:r>
              <a:rPr sz="4600" spc="-155" dirty="0">
                <a:latin typeface="Arial"/>
                <a:cs typeface="Arial"/>
              </a:rPr>
              <a:t>Indian</a:t>
            </a:r>
            <a:r>
              <a:rPr sz="4600" spc="965" dirty="0">
                <a:latin typeface="Arial"/>
                <a:cs typeface="Arial"/>
              </a:rPr>
              <a:t> </a:t>
            </a:r>
            <a:r>
              <a:rPr sz="4600" spc="-155" dirty="0">
                <a:latin typeface="Arial"/>
                <a:cs typeface="Arial"/>
              </a:rPr>
              <a:t>students  </a:t>
            </a:r>
            <a:r>
              <a:rPr sz="4600" spc="-220" dirty="0">
                <a:latin typeface="Arial"/>
                <a:cs typeface="Arial"/>
              </a:rPr>
              <a:t>and </a:t>
            </a:r>
            <a:r>
              <a:rPr sz="4600" spc="-140" dirty="0">
                <a:latin typeface="Arial"/>
                <a:cs typeface="Arial"/>
              </a:rPr>
              <a:t>most </a:t>
            </a:r>
            <a:r>
              <a:rPr sz="4600" spc="-10" dirty="0">
                <a:latin typeface="Arial"/>
                <a:cs typeface="Arial"/>
              </a:rPr>
              <a:t>of </a:t>
            </a:r>
            <a:r>
              <a:rPr sz="4600" spc="-70" dirty="0">
                <a:latin typeface="Arial"/>
                <a:cs typeface="Arial"/>
              </a:rPr>
              <a:t>rural </a:t>
            </a:r>
            <a:r>
              <a:rPr sz="4600" spc="-155" dirty="0">
                <a:latin typeface="Arial"/>
                <a:cs typeface="Arial"/>
              </a:rPr>
              <a:t>India  </a:t>
            </a:r>
            <a:r>
              <a:rPr sz="4600" spc="-215" dirty="0">
                <a:latin typeface="Arial"/>
                <a:cs typeface="Arial"/>
              </a:rPr>
              <a:t>connects </a:t>
            </a:r>
            <a:r>
              <a:rPr sz="4600" spc="25" dirty="0">
                <a:latin typeface="Arial"/>
                <a:cs typeface="Arial"/>
              </a:rPr>
              <a:t>with </a:t>
            </a:r>
            <a:r>
              <a:rPr sz="4600" spc="-55" dirty="0">
                <a:latin typeface="Arial"/>
                <a:cs typeface="Arial"/>
              </a:rPr>
              <a:t>the</a:t>
            </a:r>
            <a:r>
              <a:rPr sz="4600" spc="-555" dirty="0">
                <a:latin typeface="Arial"/>
                <a:cs typeface="Arial"/>
              </a:rPr>
              <a:t> </a:t>
            </a:r>
            <a:r>
              <a:rPr sz="4600" spc="-60" dirty="0">
                <a:latin typeface="Arial"/>
                <a:cs typeface="Arial"/>
              </a:rPr>
              <a:t>Internet.</a:t>
            </a:r>
            <a:endParaRPr sz="46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70"/>
            <a:ext cx="2901950" cy="26187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25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47209" y="911859"/>
            <a:ext cx="538861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-420" dirty="0"/>
              <a:t>Disadvantages</a:t>
            </a:r>
            <a:endParaRPr sz="7200"/>
          </a:p>
        </p:txBody>
      </p:sp>
      <p:sp>
        <p:nvSpPr>
          <p:cNvPr id="3" name="object 3"/>
          <p:cNvSpPr txBox="1"/>
          <p:nvPr/>
        </p:nvSpPr>
        <p:spPr>
          <a:xfrm>
            <a:off x="664209" y="2955290"/>
            <a:ext cx="230504" cy="726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00" dirty="0">
                <a:latin typeface="Arial"/>
                <a:cs typeface="Arial"/>
              </a:rPr>
              <a:t>•</a:t>
            </a:r>
            <a:endParaRPr sz="46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11910" y="2987040"/>
            <a:ext cx="11177905" cy="726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00" spc="70" dirty="0">
                <a:latin typeface="Arial"/>
                <a:cs typeface="Arial"/>
              </a:rPr>
              <a:t>It </a:t>
            </a:r>
            <a:r>
              <a:rPr sz="4600" spc="-270" dirty="0">
                <a:latin typeface="Arial"/>
                <a:cs typeface="Arial"/>
              </a:rPr>
              <a:t>does </a:t>
            </a:r>
            <a:r>
              <a:rPr sz="4600" spc="-10" dirty="0">
                <a:latin typeface="Arial"/>
                <a:cs typeface="Arial"/>
              </a:rPr>
              <a:t>not </a:t>
            </a:r>
            <a:r>
              <a:rPr sz="4600" spc="-254" dirty="0">
                <a:latin typeface="Arial"/>
                <a:cs typeface="Arial"/>
              </a:rPr>
              <a:t>have </a:t>
            </a:r>
            <a:r>
              <a:rPr sz="4600" spc="-355" dirty="0">
                <a:latin typeface="Arial"/>
                <a:cs typeface="Arial"/>
              </a:rPr>
              <a:t>a </a:t>
            </a:r>
            <a:r>
              <a:rPr sz="4600" spc="-229" dirty="0">
                <a:latin typeface="Arial"/>
                <a:cs typeface="Arial"/>
              </a:rPr>
              <a:t>Hard </a:t>
            </a:r>
            <a:r>
              <a:rPr sz="4600" spc="-300" dirty="0">
                <a:latin typeface="Arial"/>
                <a:cs typeface="Arial"/>
              </a:rPr>
              <a:t>Disk </a:t>
            </a:r>
            <a:r>
              <a:rPr sz="4600" spc="-240" dirty="0">
                <a:latin typeface="Arial"/>
                <a:cs typeface="Arial"/>
              </a:rPr>
              <a:t>associated </a:t>
            </a:r>
            <a:r>
              <a:rPr sz="4600" spc="25" dirty="0">
                <a:latin typeface="Arial"/>
                <a:cs typeface="Arial"/>
              </a:rPr>
              <a:t>with</a:t>
            </a:r>
            <a:r>
              <a:rPr sz="4600" spc="420" dirty="0">
                <a:latin typeface="Arial"/>
                <a:cs typeface="Arial"/>
              </a:rPr>
              <a:t> </a:t>
            </a:r>
            <a:r>
              <a:rPr sz="4600" spc="140" dirty="0">
                <a:latin typeface="Arial"/>
                <a:cs typeface="Arial"/>
              </a:rPr>
              <a:t>it</a:t>
            </a:r>
            <a:endParaRPr sz="46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83185" rIns="0" bIns="0" rtlCol="0">
            <a:spAutoFit/>
          </a:bodyPr>
          <a:lstStyle/>
          <a:p>
            <a:pPr marL="500380" marR="14604" algn="just">
              <a:lnSpc>
                <a:spcPct val="89900"/>
              </a:lnSpc>
              <a:spcBef>
                <a:spcPts val="655"/>
              </a:spcBef>
            </a:pPr>
            <a:r>
              <a:rPr spc="15" dirty="0"/>
              <a:t>for </a:t>
            </a:r>
            <a:r>
              <a:rPr spc="-135" dirty="0"/>
              <a:t>permanent </a:t>
            </a:r>
            <a:r>
              <a:rPr spc="-195" dirty="0"/>
              <a:t>storage </a:t>
            </a:r>
            <a:r>
              <a:rPr spc="-15" dirty="0"/>
              <a:t>pf </a:t>
            </a:r>
            <a:r>
              <a:rPr spc="-135" dirty="0"/>
              <a:t>files,we </a:t>
            </a:r>
            <a:r>
              <a:rPr spc="-260" dirty="0"/>
              <a:t>have </a:t>
            </a:r>
            <a:r>
              <a:rPr spc="60" dirty="0"/>
              <a:t>to  </a:t>
            </a:r>
            <a:r>
              <a:rPr spc="-170" dirty="0"/>
              <a:t>connect </a:t>
            </a:r>
            <a:r>
              <a:rPr spc="-190" dirty="0"/>
              <a:t>one </a:t>
            </a:r>
            <a:r>
              <a:rPr spc="-125" dirty="0"/>
              <a:t>externally </a:t>
            </a:r>
            <a:r>
              <a:rPr spc="-40" dirty="0"/>
              <a:t>or </a:t>
            </a:r>
            <a:r>
              <a:rPr spc="-254" dirty="0"/>
              <a:t>have </a:t>
            </a:r>
            <a:r>
              <a:rPr spc="60" dirty="0"/>
              <a:t>to </a:t>
            </a:r>
            <a:r>
              <a:rPr spc="-310" dirty="0"/>
              <a:t>use </a:t>
            </a:r>
            <a:r>
              <a:rPr spc="-730" dirty="0"/>
              <a:t>SD </a:t>
            </a:r>
            <a:r>
              <a:rPr spc="-204" dirty="0"/>
              <a:t>card  </a:t>
            </a:r>
            <a:r>
              <a:rPr spc="15" dirty="0"/>
              <a:t>for </a:t>
            </a:r>
            <a:r>
              <a:rPr spc="-55" dirty="0"/>
              <a:t>the</a:t>
            </a:r>
            <a:r>
              <a:rPr spc="-750" dirty="0"/>
              <a:t> </a:t>
            </a:r>
            <a:r>
              <a:rPr spc="-180" dirty="0"/>
              <a:t>purpose.</a:t>
            </a:r>
          </a:p>
          <a:p>
            <a:pPr marL="500380" marR="23495" indent="-487680" algn="just">
              <a:lnSpc>
                <a:spcPts val="4960"/>
              </a:lnSpc>
              <a:spcBef>
                <a:spcPts val="1235"/>
              </a:spcBef>
              <a:buChar char="•"/>
              <a:tabLst>
                <a:tab pos="500380" algn="l"/>
              </a:tabLst>
            </a:pPr>
            <a:r>
              <a:rPr sz="4600" spc="-335" dirty="0"/>
              <a:t>The </a:t>
            </a:r>
            <a:r>
              <a:rPr sz="4600" spc="-380" dirty="0"/>
              <a:t>RAM </a:t>
            </a:r>
            <a:r>
              <a:rPr sz="4600" spc="-240" dirty="0"/>
              <a:t>is </a:t>
            </a:r>
            <a:r>
              <a:rPr sz="4600" spc="-355" dirty="0"/>
              <a:t>a </a:t>
            </a:r>
            <a:r>
              <a:rPr sz="4600" spc="-645" dirty="0"/>
              <a:t>POP </a:t>
            </a:r>
            <a:r>
              <a:rPr sz="4600" spc="-305" dirty="0"/>
              <a:t>package </a:t>
            </a:r>
            <a:r>
              <a:rPr sz="4600" spc="-145" dirty="0"/>
              <a:t>on </a:t>
            </a:r>
            <a:r>
              <a:rPr sz="4600" spc="-10" dirty="0"/>
              <a:t>top of </a:t>
            </a:r>
            <a:r>
              <a:rPr sz="4600" spc="-55" dirty="0"/>
              <a:t>the </a:t>
            </a:r>
            <a:r>
              <a:rPr sz="4600" spc="-530" dirty="0"/>
              <a:t>SoC,  </a:t>
            </a:r>
            <a:r>
              <a:rPr sz="4600" spc="-320" dirty="0"/>
              <a:t>so </a:t>
            </a:r>
            <a:r>
              <a:rPr sz="4600" spc="-25" dirty="0"/>
              <a:t>it’s </a:t>
            </a:r>
            <a:r>
              <a:rPr sz="4600" spc="-10" dirty="0"/>
              <a:t>not </a:t>
            </a:r>
            <a:r>
              <a:rPr sz="4600" spc="-170" dirty="0"/>
              <a:t>removable </a:t>
            </a:r>
            <a:r>
              <a:rPr sz="4600" spc="-35" dirty="0"/>
              <a:t>or</a:t>
            </a:r>
            <a:r>
              <a:rPr sz="4600" spc="-690" dirty="0"/>
              <a:t> </a:t>
            </a:r>
            <a:r>
              <a:rPr sz="4600" spc="-215" dirty="0"/>
              <a:t>swappable.</a:t>
            </a:r>
            <a:endParaRPr sz="4600"/>
          </a:p>
          <a:p>
            <a:pPr marL="500380" marR="5080" indent="-487680" algn="just">
              <a:lnSpc>
                <a:spcPct val="89900"/>
              </a:lnSpc>
              <a:spcBef>
                <a:spcPts val="1085"/>
              </a:spcBef>
              <a:buChar char="•"/>
              <a:tabLst>
                <a:tab pos="500380" algn="l"/>
              </a:tabLst>
            </a:pPr>
            <a:r>
              <a:rPr sz="4600" spc="-240" dirty="0"/>
              <a:t>There is </a:t>
            </a:r>
            <a:r>
              <a:rPr sz="4600" spc="-145" dirty="0"/>
              <a:t>no </a:t>
            </a:r>
            <a:r>
              <a:rPr sz="4600" spc="-360" dirty="0"/>
              <a:t>Real </a:t>
            </a:r>
            <a:r>
              <a:rPr sz="4600" spc="-40" dirty="0"/>
              <a:t>time </a:t>
            </a:r>
            <a:r>
              <a:rPr sz="4600" spc="-210" dirty="0"/>
              <a:t>clock </a:t>
            </a:r>
            <a:r>
              <a:rPr sz="4600" spc="-240" dirty="0"/>
              <a:t>associated </a:t>
            </a:r>
            <a:r>
              <a:rPr sz="4600" spc="25" dirty="0"/>
              <a:t>with </a:t>
            </a:r>
            <a:r>
              <a:rPr sz="4600" spc="-60" dirty="0"/>
              <a:t>the  </a:t>
            </a:r>
            <a:r>
              <a:rPr sz="4600" spc="-175" dirty="0"/>
              <a:t>board.Adding </a:t>
            </a:r>
            <a:r>
              <a:rPr sz="4600" spc="-260" dirty="0"/>
              <a:t>an </a:t>
            </a:r>
            <a:r>
              <a:rPr sz="4600" spc="-765" dirty="0"/>
              <a:t>RTC </a:t>
            </a:r>
            <a:r>
              <a:rPr sz="4600" spc="-240" dirty="0"/>
              <a:t>is </a:t>
            </a:r>
            <a:r>
              <a:rPr sz="4600" spc="-229" dirty="0"/>
              <a:t>expensive. </a:t>
            </a:r>
            <a:r>
              <a:rPr sz="4600" spc="-375" dirty="0"/>
              <a:t>You </a:t>
            </a:r>
            <a:r>
              <a:rPr sz="4600" spc="-290" dirty="0"/>
              <a:t>can </a:t>
            </a:r>
            <a:r>
              <a:rPr sz="4600" spc="-225" dirty="0"/>
              <a:t>add  </a:t>
            </a:r>
            <a:r>
              <a:rPr sz="4600" spc="-190" dirty="0"/>
              <a:t>one </a:t>
            </a:r>
            <a:r>
              <a:rPr sz="4600" spc="-135" dirty="0"/>
              <a:t>yourself </a:t>
            </a:r>
            <a:r>
              <a:rPr sz="4600" spc="-235" dirty="0"/>
              <a:t>using </a:t>
            </a:r>
            <a:r>
              <a:rPr sz="4600" spc="-55" dirty="0"/>
              <a:t>the </a:t>
            </a:r>
            <a:r>
              <a:rPr sz="4600" spc="-509" dirty="0"/>
              <a:t>GPIO</a:t>
            </a:r>
            <a:r>
              <a:rPr sz="4600" spc="-605" dirty="0"/>
              <a:t> </a:t>
            </a:r>
            <a:r>
              <a:rPr sz="4600" spc="-185" dirty="0"/>
              <a:t>pins.</a:t>
            </a:r>
            <a:endParaRPr sz="4600"/>
          </a:p>
        </p:txBody>
      </p:sp>
      <p:sp>
        <p:nvSpPr>
          <p:cNvPr id="6" name="object 6"/>
          <p:cNvSpPr/>
          <p:nvPr/>
        </p:nvSpPr>
        <p:spPr>
          <a:xfrm>
            <a:off x="0" y="1270"/>
            <a:ext cx="2901950" cy="261873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26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72279" y="1168400"/>
            <a:ext cx="6992620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20" dirty="0"/>
              <a:t>Future</a:t>
            </a:r>
            <a:r>
              <a:rPr spc="-395" dirty="0"/>
              <a:t> </a:t>
            </a:r>
            <a:r>
              <a:rPr spc="-229" dirty="0"/>
              <a:t>developments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86839" y="2766059"/>
            <a:ext cx="10217785" cy="3267710"/>
          </a:xfrm>
          <a:prstGeom prst="rect">
            <a:avLst/>
          </a:prstGeom>
        </p:spPr>
        <p:txBody>
          <a:bodyPr vert="horz" wrap="square" lIns="0" tIns="158750" rIns="0" bIns="0" rtlCol="0">
            <a:spAutoFit/>
          </a:bodyPr>
          <a:lstStyle/>
          <a:p>
            <a:pPr marL="500380" indent="-487680">
              <a:lnSpc>
                <a:spcPct val="100000"/>
              </a:lnSpc>
              <a:spcBef>
                <a:spcPts val="1250"/>
              </a:spcBef>
              <a:buFont typeface="Arial Black"/>
              <a:buChar char="●"/>
              <a:tabLst>
                <a:tab pos="496570" algn="l"/>
              </a:tabLst>
            </a:pPr>
            <a:r>
              <a:rPr sz="4600" spc="-185" dirty="0">
                <a:latin typeface="Arial"/>
                <a:cs typeface="Arial"/>
              </a:rPr>
              <a:t>Tablet</a:t>
            </a:r>
            <a:r>
              <a:rPr sz="4600" spc="-245" dirty="0">
                <a:latin typeface="Arial"/>
                <a:cs typeface="Arial"/>
              </a:rPr>
              <a:t> </a:t>
            </a:r>
            <a:r>
              <a:rPr sz="4600" spc="-175" dirty="0">
                <a:latin typeface="Arial"/>
                <a:cs typeface="Arial"/>
              </a:rPr>
              <a:t>version</a:t>
            </a:r>
            <a:endParaRPr sz="4600">
              <a:latin typeface="Arial"/>
              <a:cs typeface="Arial"/>
            </a:endParaRPr>
          </a:p>
          <a:p>
            <a:pPr marL="500380" marR="5080" indent="-487680">
              <a:lnSpc>
                <a:spcPct val="100000"/>
              </a:lnSpc>
              <a:spcBef>
                <a:spcPts val="1150"/>
              </a:spcBef>
              <a:buFont typeface="Arial Black"/>
              <a:buChar char="●"/>
              <a:tabLst>
                <a:tab pos="532130" algn="l"/>
              </a:tabLst>
            </a:pPr>
            <a:r>
              <a:rPr sz="4600" spc="-114" dirty="0">
                <a:latin typeface="Arial"/>
                <a:cs typeface="Arial"/>
              </a:rPr>
              <a:t>Interesting </a:t>
            </a:r>
            <a:r>
              <a:rPr sz="4600" spc="-130" dirty="0">
                <a:latin typeface="Arial"/>
                <a:cs typeface="Arial"/>
              </a:rPr>
              <a:t>low-cost </a:t>
            </a:r>
            <a:r>
              <a:rPr sz="4600" spc="-250" dirty="0">
                <a:latin typeface="Arial"/>
                <a:cs typeface="Arial"/>
              </a:rPr>
              <a:t>screen </a:t>
            </a:r>
            <a:r>
              <a:rPr sz="4600" spc="-175" dirty="0">
                <a:latin typeface="Arial"/>
                <a:cs typeface="Arial"/>
              </a:rPr>
              <a:t>technologies  </a:t>
            </a:r>
            <a:r>
              <a:rPr sz="4600" spc="-195" dirty="0">
                <a:latin typeface="Arial"/>
                <a:cs typeface="Arial"/>
              </a:rPr>
              <a:t>emerging</a:t>
            </a:r>
            <a:endParaRPr sz="4600">
              <a:latin typeface="Arial"/>
              <a:cs typeface="Arial"/>
            </a:endParaRPr>
          </a:p>
          <a:p>
            <a:pPr marL="500380" indent="-487680">
              <a:lnSpc>
                <a:spcPct val="100000"/>
              </a:lnSpc>
              <a:spcBef>
                <a:spcPts val="1150"/>
              </a:spcBef>
              <a:buFont typeface="Arial Black"/>
              <a:buChar char="●"/>
              <a:tabLst>
                <a:tab pos="496570" algn="l"/>
              </a:tabLst>
            </a:pPr>
            <a:r>
              <a:rPr sz="4600" spc="-190" dirty="0">
                <a:latin typeface="Arial"/>
                <a:cs typeface="Arial"/>
              </a:rPr>
              <a:t>Brambles! </a:t>
            </a:r>
            <a:r>
              <a:rPr sz="4600" spc="-155" dirty="0">
                <a:latin typeface="Arial"/>
                <a:cs typeface="Arial"/>
              </a:rPr>
              <a:t>(Networks </a:t>
            </a:r>
            <a:r>
              <a:rPr sz="4600" spc="-10" dirty="0">
                <a:latin typeface="Arial"/>
                <a:cs typeface="Arial"/>
              </a:rPr>
              <a:t>of</a:t>
            </a:r>
            <a:r>
              <a:rPr sz="4600" spc="-380" dirty="0">
                <a:latin typeface="Arial"/>
                <a:cs typeface="Arial"/>
              </a:rPr>
              <a:t> </a:t>
            </a:r>
            <a:r>
              <a:rPr sz="4600" spc="-254" dirty="0">
                <a:latin typeface="Arial"/>
                <a:cs typeface="Arial"/>
              </a:rPr>
              <a:t>Raspberries)</a:t>
            </a:r>
            <a:endParaRPr sz="46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2859" y="76200"/>
            <a:ext cx="2901950" cy="29286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27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49140" y="662940"/>
            <a:ext cx="5400675" cy="894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700" spc="-320" dirty="0"/>
              <a:t>Raspberry </a:t>
            </a:r>
            <a:r>
              <a:rPr sz="5700" spc="-415" dirty="0"/>
              <a:t>Pi</a:t>
            </a:r>
            <a:r>
              <a:rPr sz="5700" spc="-1100" dirty="0"/>
              <a:t> </a:t>
            </a:r>
            <a:r>
              <a:rPr sz="5700" spc="-285" dirty="0"/>
              <a:t>2020</a:t>
            </a:r>
            <a:endParaRPr sz="5700"/>
          </a:p>
        </p:txBody>
      </p:sp>
      <p:sp>
        <p:nvSpPr>
          <p:cNvPr id="3" name="object 3"/>
          <p:cNvSpPr txBox="1"/>
          <p:nvPr/>
        </p:nvSpPr>
        <p:spPr>
          <a:xfrm>
            <a:off x="2298700" y="2912109"/>
            <a:ext cx="10052685" cy="4926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99109" marR="5080" indent="-486409">
              <a:lnSpc>
                <a:spcPct val="100000"/>
              </a:lnSpc>
              <a:spcBef>
                <a:spcPts val="100"/>
              </a:spcBef>
              <a:buFont typeface="Arial Black"/>
              <a:buChar char="●"/>
              <a:tabLst>
                <a:tab pos="742315" algn="l"/>
                <a:tab pos="742950" algn="l"/>
                <a:tab pos="2570480" algn="l"/>
                <a:tab pos="4570095" algn="l"/>
                <a:tab pos="6387465" algn="l"/>
                <a:tab pos="7588250" algn="l"/>
                <a:tab pos="9015095" algn="l"/>
              </a:tabLst>
            </a:pPr>
            <a:r>
              <a:rPr sz="4000" spc="-725" dirty="0">
                <a:latin typeface="Arial"/>
                <a:cs typeface="Arial"/>
              </a:rPr>
              <a:t>E</a:t>
            </a:r>
            <a:r>
              <a:rPr sz="4000" spc="-275" dirty="0">
                <a:latin typeface="Arial"/>
                <a:cs typeface="Arial"/>
              </a:rPr>
              <a:t>x</a:t>
            </a:r>
            <a:r>
              <a:rPr sz="4000" spc="-75" dirty="0">
                <a:latin typeface="Arial"/>
                <a:cs typeface="Arial"/>
              </a:rPr>
              <a:t>p</a:t>
            </a:r>
            <a:r>
              <a:rPr sz="4000" spc="-40" dirty="0">
                <a:latin typeface="Arial"/>
                <a:cs typeface="Arial"/>
              </a:rPr>
              <a:t>l</a:t>
            </a:r>
            <a:r>
              <a:rPr sz="4000" spc="45" dirty="0">
                <a:latin typeface="Arial"/>
                <a:cs typeface="Arial"/>
              </a:rPr>
              <a:t>oi</a:t>
            </a:r>
            <a:r>
              <a:rPr sz="4000" spc="35" dirty="0">
                <a:latin typeface="Arial"/>
                <a:cs typeface="Arial"/>
              </a:rPr>
              <a:t>t</a:t>
            </a:r>
            <a:r>
              <a:rPr sz="4000" dirty="0">
                <a:latin typeface="Arial"/>
                <a:cs typeface="Arial"/>
              </a:rPr>
              <a:t>	</a:t>
            </a:r>
            <a:r>
              <a:rPr sz="4000" spc="-45" dirty="0">
                <a:latin typeface="Arial"/>
                <a:cs typeface="Arial"/>
              </a:rPr>
              <a:t>p</a:t>
            </a:r>
            <a:r>
              <a:rPr sz="4000" spc="-35" dirty="0">
                <a:latin typeface="Arial"/>
                <a:cs typeface="Arial"/>
              </a:rPr>
              <a:t>r</a:t>
            </a:r>
            <a:r>
              <a:rPr sz="4000" spc="-114" dirty="0">
                <a:latin typeface="Arial"/>
                <a:cs typeface="Arial"/>
              </a:rPr>
              <a:t>o</a:t>
            </a:r>
            <a:r>
              <a:rPr sz="4000" spc="-340" dirty="0">
                <a:latin typeface="Arial"/>
                <a:cs typeface="Arial"/>
              </a:rPr>
              <a:t>ce</a:t>
            </a:r>
            <a:r>
              <a:rPr sz="4000" spc="-325" dirty="0">
                <a:latin typeface="Arial"/>
                <a:cs typeface="Arial"/>
              </a:rPr>
              <a:t>s</a:t>
            </a:r>
            <a:r>
              <a:rPr sz="4000" spc="-440" dirty="0">
                <a:latin typeface="Arial"/>
                <a:cs typeface="Arial"/>
              </a:rPr>
              <a:t>s</a:t>
            </a:r>
            <a:r>
              <a:rPr sz="4000" dirty="0">
                <a:latin typeface="Arial"/>
                <a:cs typeface="Arial"/>
              </a:rPr>
              <a:t>	</a:t>
            </a:r>
            <a:r>
              <a:rPr sz="4000" spc="-445" dirty="0">
                <a:latin typeface="Arial"/>
                <a:cs typeface="Arial"/>
              </a:rPr>
              <a:t>s</a:t>
            </a:r>
            <a:r>
              <a:rPr sz="4000" spc="-250" dirty="0">
                <a:latin typeface="Arial"/>
                <a:cs typeface="Arial"/>
              </a:rPr>
              <a:t>ca</a:t>
            </a:r>
            <a:r>
              <a:rPr sz="4000" spc="-120" dirty="0">
                <a:latin typeface="Arial"/>
                <a:cs typeface="Arial"/>
              </a:rPr>
              <a:t>l</a:t>
            </a:r>
            <a:r>
              <a:rPr sz="4000" spc="15" dirty="0">
                <a:latin typeface="Arial"/>
                <a:cs typeface="Arial"/>
              </a:rPr>
              <a:t>i</a:t>
            </a:r>
            <a:r>
              <a:rPr sz="4000" spc="-240" dirty="0">
                <a:latin typeface="Arial"/>
                <a:cs typeface="Arial"/>
              </a:rPr>
              <a:t>n</a:t>
            </a:r>
            <a:r>
              <a:rPr sz="4000" spc="-235" dirty="0">
                <a:latin typeface="Arial"/>
                <a:cs typeface="Arial"/>
              </a:rPr>
              <a:t>g</a:t>
            </a:r>
            <a:r>
              <a:rPr sz="4000" dirty="0">
                <a:latin typeface="Arial"/>
                <a:cs typeface="Arial"/>
              </a:rPr>
              <a:t>	</a:t>
            </a:r>
            <a:r>
              <a:rPr sz="4000" spc="-185" dirty="0">
                <a:latin typeface="Arial"/>
                <a:cs typeface="Arial"/>
              </a:rPr>
              <a:t>and</a:t>
            </a:r>
            <a:r>
              <a:rPr sz="4000" dirty="0">
                <a:latin typeface="Arial"/>
                <a:cs typeface="Arial"/>
              </a:rPr>
              <a:t>	</a:t>
            </a:r>
            <a:r>
              <a:rPr sz="4000" spc="-200" dirty="0">
                <a:latin typeface="Arial"/>
                <a:cs typeface="Arial"/>
              </a:rPr>
              <a:t>k</a:t>
            </a:r>
            <a:r>
              <a:rPr sz="4000" spc="-229" dirty="0">
                <a:latin typeface="Arial"/>
                <a:cs typeface="Arial"/>
              </a:rPr>
              <a:t>e</a:t>
            </a:r>
            <a:r>
              <a:rPr sz="4000" spc="-185" dirty="0">
                <a:latin typeface="Arial"/>
                <a:cs typeface="Arial"/>
              </a:rPr>
              <a:t>e</a:t>
            </a:r>
            <a:r>
              <a:rPr sz="4000" spc="-180" dirty="0">
                <a:latin typeface="Arial"/>
                <a:cs typeface="Arial"/>
              </a:rPr>
              <a:t>p</a:t>
            </a:r>
            <a:r>
              <a:rPr sz="4000" dirty="0">
                <a:latin typeface="Arial"/>
                <a:cs typeface="Arial"/>
              </a:rPr>
              <a:t>	</a:t>
            </a:r>
            <a:r>
              <a:rPr sz="4000" spc="-45" dirty="0">
                <a:latin typeface="Arial"/>
                <a:cs typeface="Arial"/>
              </a:rPr>
              <a:t>p</a:t>
            </a:r>
            <a:r>
              <a:rPr sz="4000" spc="-35" dirty="0">
                <a:latin typeface="Arial"/>
                <a:cs typeface="Arial"/>
              </a:rPr>
              <a:t>r</a:t>
            </a:r>
            <a:r>
              <a:rPr sz="4000" spc="15" dirty="0">
                <a:latin typeface="Arial"/>
                <a:cs typeface="Arial"/>
              </a:rPr>
              <a:t>i</a:t>
            </a:r>
            <a:r>
              <a:rPr sz="4000" spc="-220" dirty="0">
                <a:latin typeface="Arial"/>
                <a:cs typeface="Arial"/>
              </a:rPr>
              <a:t>ce  </a:t>
            </a:r>
            <a:r>
              <a:rPr sz="4000" spc="-114" dirty="0">
                <a:latin typeface="Arial"/>
                <a:cs typeface="Arial"/>
              </a:rPr>
              <a:t>constant:</a:t>
            </a:r>
            <a:endParaRPr sz="4000">
              <a:latin typeface="Arial"/>
              <a:cs typeface="Arial"/>
            </a:endParaRPr>
          </a:p>
          <a:p>
            <a:pPr marL="379730" indent="-367030">
              <a:lnSpc>
                <a:spcPct val="100000"/>
              </a:lnSpc>
              <a:spcBef>
                <a:spcPts val="1000"/>
              </a:spcBef>
              <a:buChar char="–"/>
              <a:tabLst>
                <a:tab pos="379730" algn="l"/>
              </a:tabLst>
            </a:pPr>
            <a:r>
              <a:rPr sz="4000" spc="-200" dirty="0">
                <a:latin typeface="Arial"/>
                <a:cs typeface="Arial"/>
              </a:rPr>
              <a:t>8 </a:t>
            </a:r>
            <a:r>
              <a:rPr sz="4000" spc="-195" dirty="0">
                <a:latin typeface="Arial"/>
                <a:cs typeface="Arial"/>
              </a:rPr>
              <a:t>cores, </a:t>
            </a:r>
            <a:r>
              <a:rPr sz="4000" spc="-110" dirty="0">
                <a:latin typeface="Arial"/>
                <a:cs typeface="Arial"/>
              </a:rPr>
              <a:t>improved </a:t>
            </a:r>
            <a:r>
              <a:rPr sz="4000" spc="-409" dirty="0">
                <a:latin typeface="Arial"/>
                <a:cs typeface="Arial"/>
              </a:rPr>
              <a:t>GPU, </a:t>
            </a:r>
            <a:r>
              <a:rPr sz="4000" spc="-430" dirty="0">
                <a:latin typeface="Arial"/>
                <a:cs typeface="Arial"/>
              </a:rPr>
              <a:t>8GB </a:t>
            </a:r>
            <a:r>
              <a:rPr sz="4000" spc="-140" dirty="0">
                <a:latin typeface="Arial"/>
                <a:cs typeface="Arial"/>
              </a:rPr>
              <a:t>main</a:t>
            </a:r>
            <a:r>
              <a:rPr sz="4000" spc="-10" dirty="0">
                <a:latin typeface="Arial"/>
                <a:cs typeface="Arial"/>
              </a:rPr>
              <a:t> </a:t>
            </a:r>
            <a:r>
              <a:rPr sz="4000" spc="-130" dirty="0">
                <a:latin typeface="Arial"/>
                <a:cs typeface="Arial"/>
              </a:rPr>
              <a:t>memory</a:t>
            </a:r>
            <a:endParaRPr sz="4000">
              <a:latin typeface="Arial"/>
              <a:cs typeface="Arial"/>
            </a:endParaRPr>
          </a:p>
          <a:p>
            <a:pPr marL="379730" indent="-367030">
              <a:lnSpc>
                <a:spcPct val="100000"/>
              </a:lnSpc>
              <a:spcBef>
                <a:spcPts val="1000"/>
              </a:spcBef>
              <a:buChar char="–"/>
              <a:tabLst>
                <a:tab pos="379730" algn="l"/>
              </a:tabLst>
            </a:pPr>
            <a:r>
              <a:rPr sz="4000" spc="-185" dirty="0">
                <a:latin typeface="Arial"/>
                <a:cs typeface="Arial"/>
              </a:rPr>
              <a:t>WiFi, </a:t>
            </a:r>
            <a:r>
              <a:rPr sz="4000" spc="-200" dirty="0">
                <a:latin typeface="Arial"/>
                <a:cs typeface="Arial"/>
              </a:rPr>
              <a:t>camera, </a:t>
            </a:r>
            <a:r>
              <a:rPr sz="4000" spc="-150" dirty="0">
                <a:latin typeface="Arial"/>
                <a:cs typeface="Arial"/>
              </a:rPr>
              <a:t>matchbox </a:t>
            </a:r>
            <a:r>
              <a:rPr sz="4000" spc="-240" dirty="0">
                <a:latin typeface="Arial"/>
                <a:cs typeface="Arial"/>
              </a:rPr>
              <a:t>sized</a:t>
            </a:r>
            <a:r>
              <a:rPr sz="4000" spc="-350" dirty="0">
                <a:latin typeface="Arial"/>
                <a:cs typeface="Arial"/>
              </a:rPr>
              <a:t> </a:t>
            </a:r>
            <a:r>
              <a:rPr sz="4000" spc="-330" dirty="0">
                <a:latin typeface="Arial"/>
                <a:cs typeface="Arial"/>
              </a:rPr>
              <a:t>case</a:t>
            </a:r>
            <a:endParaRPr sz="4000">
              <a:latin typeface="Arial"/>
              <a:cs typeface="Arial"/>
            </a:endParaRPr>
          </a:p>
          <a:p>
            <a:pPr marL="379730" indent="-367030">
              <a:lnSpc>
                <a:spcPct val="100000"/>
              </a:lnSpc>
              <a:spcBef>
                <a:spcPts val="990"/>
              </a:spcBef>
              <a:buChar char="–"/>
              <a:tabLst>
                <a:tab pos="379730" algn="l"/>
              </a:tabLst>
            </a:pPr>
            <a:r>
              <a:rPr sz="4000" spc="-135" dirty="0">
                <a:latin typeface="Arial"/>
                <a:cs typeface="Arial"/>
              </a:rPr>
              <a:t>holographic </a:t>
            </a:r>
            <a:r>
              <a:rPr sz="4000" spc="-185" dirty="0">
                <a:latin typeface="Arial"/>
                <a:cs typeface="Arial"/>
              </a:rPr>
              <a:t>laser </a:t>
            </a:r>
            <a:r>
              <a:rPr sz="4000" spc="-65" dirty="0">
                <a:latin typeface="Arial"/>
                <a:cs typeface="Arial"/>
              </a:rPr>
              <a:t>projector, </a:t>
            </a:r>
            <a:r>
              <a:rPr sz="4000" spc="-45" dirty="0">
                <a:latin typeface="Arial"/>
                <a:cs typeface="Arial"/>
              </a:rPr>
              <a:t>virtual</a:t>
            </a:r>
            <a:r>
              <a:rPr sz="4000" spc="-505" dirty="0">
                <a:latin typeface="Arial"/>
                <a:cs typeface="Arial"/>
              </a:rPr>
              <a:t> </a:t>
            </a:r>
            <a:r>
              <a:rPr sz="4000" spc="-160" dirty="0">
                <a:latin typeface="Arial"/>
                <a:cs typeface="Arial"/>
              </a:rPr>
              <a:t>keyboard</a:t>
            </a:r>
            <a:endParaRPr sz="4000">
              <a:latin typeface="Arial"/>
              <a:cs typeface="Arial"/>
            </a:endParaRPr>
          </a:p>
          <a:p>
            <a:pPr marL="379730" indent="-367030">
              <a:lnSpc>
                <a:spcPct val="100000"/>
              </a:lnSpc>
              <a:spcBef>
                <a:spcPts val="1000"/>
              </a:spcBef>
              <a:buChar char="–"/>
              <a:tabLst>
                <a:tab pos="379730" algn="l"/>
              </a:tabLst>
            </a:pPr>
            <a:r>
              <a:rPr sz="4000" spc="-545" dirty="0">
                <a:latin typeface="Arial"/>
                <a:cs typeface="Arial"/>
              </a:rPr>
              <a:t>FPGA </a:t>
            </a:r>
            <a:r>
              <a:rPr sz="4000" spc="-150" dirty="0">
                <a:latin typeface="Arial"/>
                <a:cs typeface="Arial"/>
              </a:rPr>
              <a:t>logic </a:t>
            </a:r>
            <a:r>
              <a:rPr sz="4000" spc="-125" dirty="0">
                <a:latin typeface="Arial"/>
                <a:cs typeface="Arial"/>
              </a:rPr>
              <a:t>on </a:t>
            </a:r>
            <a:r>
              <a:rPr sz="4000" spc="-140" dirty="0">
                <a:latin typeface="Arial"/>
                <a:cs typeface="Arial"/>
              </a:rPr>
              <a:t>main </a:t>
            </a:r>
            <a:r>
              <a:rPr sz="4000" spc="-459" dirty="0">
                <a:latin typeface="Arial"/>
                <a:cs typeface="Arial"/>
              </a:rPr>
              <a:t>SoC, </a:t>
            </a:r>
            <a:r>
              <a:rPr sz="4000" spc="-145" dirty="0">
                <a:latin typeface="Arial"/>
                <a:cs typeface="Arial"/>
              </a:rPr>
              <a:t>high </a:t>
            </a:r>
            <a:r>
              <a:rPr sz="4000" spc="-235" dirty="0">
                <a:latin typeface="Arial"/>
                <a:cs typeface="Arial"/>
              </a:rPr>
              <a:t>speed </a:t>
            </a:r>
            <a:r>
              <a:rPr sz="4000" spc="-140" dirty="0">
                <a:latin typeface="Arial"/>
                <a:cs typeface="Arial"/>
              </a:rPr>
              <a:t>links,</a:t>
            </a:r>
            <a:r>
              <a:rPr sz="4000" spc="-530" dirty="0">
                <a:latin typeface="Arial"/>
                <a:cs typeface="Arial"/>
              </a:rPr>
              <a:t> </a:t>
            </a:r>
            <a:r>
              <a:rPr sz="4000" spc="-675" dirty="0">
                <a:latin typeface="Arial"/>
                <a:cs typeface="Arial"/>
              </a:rPr>
              <a:t>….</a:t>
            </a:r>
            <a:endParaRPr sz="4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00"/>
              </a:spcBef>
            </a:pPr>
            <a:r>
              <a:rPr sz="4000" spc="-235" dirty="0">
                <a:latin typeface="Arial"/>
                <a:cs typeface="Arial"/>
              </a:rPr>
              <a:t>– </a:t>
            </a:r>
            <a:r>
              <a:rPr sz="4000" spc="-345" dirty="0">
                <a:latin typeface="Arial"/>
                <a:cs typeface="Arial"/>
              </a:rPr>
              <a:t>&lt;</a:t>
            </a:r>
            <a:r>
              <a:rPr sz="4000" spc="-204" dirty="0">
                <a:latin typeface="Arial"/>
                <a:cs typeface="Arial"/>
              </a:rPr>
              <a:t> </a:t>
            </a:r>
            <a:r>
              <a:rPr sz="4000" spc="-200" dirty="0">
                <a:latin typeface="Arial"/>
                <a:cs typeface="Arial"/>
              </a:rPr>
              <a:t>$25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2859" y="76200"/>
            <a:ext cx="2901950" cy="29286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28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19929" y="1057909"/>
            <a:ext cx="5231130" cy="1229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900" b="1" spc="-1305" dirty="0">
                <a:latin typeface="Arial"/>
                <a:cs typeface="Arial"/>
              </a:rPr>
              <a:t>REFERENCES</a:t>
            </a:r>
            <a:endParaRPr sz="79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87400" y="2912109"/>
            <a:ext cx="11563985" cy="5224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99109" marR="5080" indent="-486409" algn="just">
              <a:lnSpc>
                <a:spcPct val="100000"/>
              </a:lnSpc>
              <a:spcBef>
                <a:spcPts val="100"/>
              </a:spcBef>
              <a:buChar char="•"/>
              <a:tabLst>
                <a:tab pos="499109" algn="l"/>
              </a:tabLst>
            </a:pPr>
            <a:r>
              <a:rPr sz="4600" spc="-204" dirty="0">
                <a:latin typeface="Arial"/>
                <a:cs typeface="Arial"/>
              </a:rPr>
              <a:t>G.Senthilkumar1, </a:t>
            </a:r>
            <a:r>
              <a:rPr sz="4600" spc="-240" dirty="0">
                <a:latin typeface="Arial"/>
                <a:cs typeface="Arial"/>
              </a:rPr>
              <a:t>K.Gopalakrishnan2, </a:t>
            </a:r>
            <a:r>
              <a:rPr sz="4600" spc="-295" dirty="0">
                <a:latin typeface="Arial"/>
                <a:cs typeface="Arial"/>
              </a:rPr>
              <a:t>V.  </a:t>
            </a:r>
            <a:r>
              <a:rPr sz="4600" spc="-265" dirty="0">
                <a:latin typeface="Arial"/>
                <a:cs typeface="Arial"/>
              </a:rPr>
              <a:t>Sathish </a:t>
            </a:r>
            <a:r>
              <a:rPr sz="4600" spc="-254" dirty="0">
                <a:latin typeface="Arial"/>
                <a:cs typeface="Arial"/>
              </a:rPr>
              <a:t>Kumar3 </a:t>
            </a:r>
            <a:r>
              <a:rPr sz="4600" spc="-270" dirty="0">
                <a:latin typeface="Arial"/>
                <a:cs typeface="Arial"/>
              </a:rPr>
              <a:t>Embedded </a:t>
            </a:r>
            <a:r>
              <a:rPr sz="4600" spc="-265" dirty="0">
                <a:latin typeface="Arial"/>
                <a:cs typeface="Arial"/>
              </a:rPr>
              <a:t>Image </a:t>
            </a:r>
            <a:r>
              <a:rPr sz="4600" spc="-195" dirty="0">
                <a:latin typeface="Arial"/>
                <a:cs typeface="Arial"/>
              </a:rPr>
              <a:t>Capturing  </a:t>
            </a:r>
            <a:r>
              <a:rPr sz="4600" spc="-315" dirty="0">
                <a:latin typeface="Arial"/>
                <a:cs typeface="Arial"/>
              </a:rPr>
              <a:t>System </a:t>
            </a:r>
            <a:r>
              <a:rPr sz="4600" spc="-280" dirty="0">
                <a:latin typeface="Arial"/>
                <a:cs typeface="Arial"/>
              </a:rPr>
              <a:t>Using </a:t>
            </a:r>
            <a:r>
              <a:rPr sz="4600" spc="-265" dirty="0">
                <a:latin typeface="Arial"/>
                <a:cs typeface="Arial"/>
              </a:rPr>
              <a:t>Raspberry </a:t>
            </a:r>
            <a:r>
              <a:rPr sz="4600" spc="-335" dirty="0">
                <a:latin typeface="Arial"/>
                <a:cs typeface="Arial"/>
              </a:rPr>
              <a:t>Pi </a:t>
            </a:r>
            <a:r>
              <a:rPr sz="4600" spc="-245" dirty="0">
                <a:latin typeface="Arial"/>
                <a:cs typeface="Arial"/>
              </a:rPr>
              <a:t>System,Volume </a:t>
            </a:r>
            <a:r>
              <a:rPr sz="4600" spc="-190" dirty="0">
                <a:latin typeface="Arial"/>
                <a:cs typeface="Arial"/>
              </a:rPr>
              <a:t>3,  </a:t>
            </a:r>
            <a:r>
              <a:rPr sz="4600" spc="-315" dirty="0">
                <a:latin typeface="Arial"/>
                <a:cs typeface="Arial"/>
              </a:rPr>
              <a:t>Issue </a:t>
            </a:r>
            <a:r>
              <a:rPr sz="4600" spc="-140" dirty="0">
                <a:latin typeface="Arial"/>
                <a:cs typeface="Arial"/>
              </a:rPr>
              <a:t>2March–April </a:t>
            </a:r>
            <a:r>
              <a:rPr sz="4600" spc="-235" dirty="0">
                <a:latin typeface="Arial"/>
                <a:cs typeface="Arial"/>
              </a:rPr>
              <a:t>2014 </a:t>
            </a:r>
            <a:r>
              <a:rPr sz="4600" spc="-434" dirty="0">
                <a:latin typeface="Arial"/>
                <a:cs typeface="Arial"/>
              </a:rPr>
              <a:t>Page</a:t>
            </a:r>
            <a:r>
              <a:rPr sz="4600" spc="-290" dirty="0">
                <a:latin typeface="Arial"/>
                <a:cs typeface="Arial"/>
              </a:rPr>
              <a:t> </a:t>
            </a:r>
            <a:r>
              <a:rPr sz="4600" spc="-204" dirty="0">
                <a:latin typeface="Arial"/>
                <a:cs typeface="Arial"/>
              </a:rPr>
              <a:t>213.</a:t>
            </a:r>
            <a:endParaRPr sz="4600">
              <a:latin typeface="Arial"/>
              <a:cs typeface="Arial"/>
            </a:endParaRPr>
          </a:p>
          <a:p>
            <a:pPr marL="499109" marR="9525" indent="-486409" algn="just">
              <a:lnSpc>
                <a:spcPct val="100000"/>
              </a:lnSpc>
              <a:spcBef>
                <a:spcPts val="1150"/>
              </a:spcBef>
              <a:buChar char="•"/>
              <a:tabLst>
                <a:tab pos="499109" algn="l"/>
              </a:tabLst>
            </a:pPr>
            <a:r>
              <a:rPr sz="4600" spc="-295" dirty="0">
                <a:latin typeface="Arial"/>
                <a:cs typeface="Arial"/>
              </a:rPr>
              <a:t>Umesh </a:t>
            </a:r>
            <a:r>
              <a:rPr sz="4600" spc="-695" dirty="0">
                <a:latin typeface="Arial"/>
                <a:cs typeface="Arial"/>
              </a:rPr>
              <a:t>P </a:t>
            </a:r>
            <a:r>
              <a:rPr sz="4600" spc="-265" dirty="0">
                <a:latin typeface="Arial"/>
                <a:cs typeface="Arial"/>
              </a:rPr>
              <a:t>Image </a:t>
            </a:r>
            <a:r>
              <a:rPr sz="4600" spc="-295" dirty="0">
                <a:latin typeface="Arial"/>
                <a:cs typeface="Arial"/>
              </a:rPr>
              <a:t>Processing </a:t>
            </a:r>
            <a:r>
              <a:rPr sz="4600" spc="-60" dirty="0">
                <a:latin typeface="Arial"/>
                <a:cs typeface="Arial"/>
              </a:rPr>
              <a:t>in </a:t>
            </a:r>
            <a:r>
              <a:rPr sz="4600" spc="-180" dirty="0">
                <a:latin typeface="Arial"/>
                <a:cs typeface="Arial"/>
              </a:rPr>
              <a:t>Python, </a:t>
            </a:r>
            <a:r>
              <a:rPr sz="4600" spc="-655" dirty="0">
                <a:latin typeface="Arial"/>
                <a:cs typeface="Arial"/>
              </a:rPr>
              <a:t>CSI  </a:t>
            </a:r>
            <a:r>
              <a:rPr sz="4600" spc="-215" dirty="0">
                <a:latin typeface="Arial"/>
                <a:cs typeface="Arial"/>
              </a:rPr>
              <a:t>Communications,December</a:t>
            </a:r>
            <a:r>
              <a:rPr sz="4600" spc="-245" dirty="0">
                <a:latin typeface="Arial"/>
                <a:cs typeface="Arial"/>
              </a:rPr>
              <a:t> </a:t>
            </a:r>
            <a:r>
              <a:rPr sz="4600" spc="-215" dirty="0">
                <a:latin typeface="Arial"/>
                <a:cs typeface="Arial"/>
              </a:rPr>
              <a:t>2012.</a:t>
            </a:r>
            <a:endParaRPr sz="4600">
              <a:latin typeface="Arial"/>
              <a:cs typeface="Arial"/>
            </a:endParaRPr>
          </a:p>
          <a:p>
            <a:pPr marL="499109" indent="-486409">
              <a:lnSpc>
                <a:spcPct val="100000"/>
              </a:lnSpc>
              <a:spcBef>
                <a:spcPts val="1150"/>
              </a:spcBef>
              <a:buChar char="•"/>
              <a:tabLst>
                <a:tab pos="498475" algn="l"/>
                <a:tab pos="499109" algn="l"/>
              </a:tabLst>
            </a:pPr>
            <a:r>
              <a:rPr sz="4600" spc="-265" dirty="0">
                <a:latin typeface="Arial"/>
                <a:cs typeface="Arial"/>
              </a:rPr>
              <a:t>Raspberry </a:t>
            </a:r>
            <a:r>
              <a:rPr sz="4600" spc="-60" dirty="0">
                <a:latin typeface="Arial"/>
                <a:cs typeface="Arial"/>
              </a:rPr>
              <a:t>pi </a:t>
            </a:r>
            <a:r>
              <a:rPr sz="4600" spc="-270" dirty="0">
                <a:latin typeface="Arial"/>
                <a:cs typeface="Arial"/>
              </a:rPr>
              <a:t>–</a:t>
            </a:r>
            <a:r>
              <a:rPr sz="4600" spc="-405" dirty="0">
                <a:latin typeface="Arial"/>
                <a:cs typeface="Arial"/>
              </a:rPr>
              <a:t> </a:t>
            </a:r>
            <a:r>
              <a:rPr sz="4600" spc="-130" dirty="0">
                <a:latin typeface="Arial"/>
                <a:cs typeface="Arial"/>
                <a:hlinkClick r:id="rId2"/>
              </a:rPr>
              <a:t>www.raspberrypi.org</a:t>
            </a:r>
            <a:endParaRPr sz="46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2859" y="76200"/>
            <a:ext cx="2901950" cy="29286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29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49470" y="866140"/>
            <a:ext cx="3698875" cy="894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700" spc="-150" dirty="0"/>
              <a:t>I</a:t>
            </a:r>
            <a:r>
              <a:rPr sz="5700" spc="-110" dirty="0"/>
              <a:t>ntrodu</a:t>
            </a:r>
            <a:r>
              <a:rPr sz="5700" spc="-105" dirty="0"/>
              <a:t>c</a:t>
            </a:r>
            <a:r>
              <a:rPr sz="5700" spc="310" dirty="0"/>
              <a:t>t</a:t>
            </a:r>
            <a:r>
              <a:rPr sz="5700" spc="-40" dirty="0"/>
              <a:t>i</a:t>
            </a:r>
            <a:r>
              <a:rPr sz="5700" spc="-100" dirty="0"/>
              <a:t>o</a:t>
            </a:r>
            <a:r>
              <a:rPr sz="5700" spc="-180" dirty="0"/>
              <a:t>n</a:t>
            </a:r>
            <a:endParaRPr sz="5700"/>
          </a:p>
        </p:txBody>
      </p:sp>
      <p:sp>
        <p:nvSpPr>
          <p:cNvPr id="3" name="object 3"/>
          <p:cNvSpPr txBox="1"/>
          <p:nvPr/>
        </p:nvSpPr>
        <p:spPr>
          <a:xfrm>
            <a:off x="1788160" y="2698750"/>
            <a:ext cx="9827895" cy="5918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0380" indent="-487680">
              <a:lnSpc>
                <a:spcPts val="5240"/>
              </a:lnSpc>
              <a:spcBef>
                <a:spcPts val="100"/>
              </a:spcBef>
              <a:buChar char="•"/>
              <a:tabLst>
                <a:tab pos="499745" algn="l"/>
                <a:tab pos="500380" algn="l"/>
                <a:tab pos="1822450" algn="l"/>
                <a:tab pos="4833620" algn="l"/>
                <a:tab pos="5668010" algn="l"/>
                <a:tab pos="6407150" algn="l"/>
                <a:tab pos="7055484" algn="l"/>
              </a:tabLst>
            </a:pPr>
            <a:r>
              <a:rPr sz="4600" spc="-10" dirty="0">
                <a:latin typeface="Arial"/>
                <a:cs typeface="Arial"/>
              </a:rPr>
              <a:t>The	</a:t>
            </a:r>
            <a:r>
              <a:rPr sz="4600" spc="-5" dirty="0">
                <a:latin typeface="Arial"/>
                <a:cs typeface="Arial"/>
              </a:rPr>
              <a:t>Raspberry	Pi	is	</a:t>
            </a:r>
            <a:r>
              <a:rPr sz="4600" dirty="0">
                <a:latin typeface="Arial"/>
                <a:cs typeface="Arial"/>
              </a:rPr>
              <a:t>a	</a:t>
            </a:r>
            <a:r>
              <a:rPr sz="4600" i="1" spc="-5" dirty="0">
                <a:latin typeface="Arial"/>
                <a:cs typeface="Arial"/>
              </a:rPr>
              <a:t>credit-card</a:t>
            </a:r>
            <a:endParaRPr sz="4600">
              <a:latin typeface="Arial"/>
              <a:cs typeface="Arial"/>
            </a:endParaRPr>
          </a:p>
          <a:p>
            <a:pPr marL="499745">
              <a:lnSpc>
                <a:spcPts val="5240"/>
              </a:lnSpc>
            </a:pPr>
            <a:r>
              <a:rPr sz="4600" spc="-5" dirty="0">
                <a:latin typeface="Arial"/>
                <a:cs typeface="Arial"/>
              </a:rPr>
              <a:t>sized</a:t>
            </a:r>
            <a:r>
              <a:rPr sz="4600" spc="-15" dirty="0">
                <a:latin typeface="Arial"/>
                <a:cs typeface="Arial"/>
              </a:rPr>
              <a:t> </a:t>
            </a:r>
            <a:r>
              <a:rPr sz="4600" spc="-5" dirty="0">
                <a:latin typeface="Arial"/>
                <a:cs typeface="Arial"/>
              </a:rPr>
              <a:t>computer</a:t>
            </a:r>
            <a:endParaRPr sz="4600">
              <a:latin typeface="Arial"/>
              <a:cs typeface="Arial"/>
            </a:endParaRPr>
          </a:p>
          <a:p>
            <a:pPr marL="500380" marR="9525" indent="-487680" algn="just">
              <a:lnSpc>
                <a:spcPct val="90000"/>
              </a:lnSpc>
              <a:spcBef>
                <a:spcPts val="1150"/>
              </a:spcBef>
              <a:buChar char="•"/>
              <a:tabLst>
                <a:tab pos="500380" algn="l"/>
              </a:tabLst>
            </a:pPr>
            <a:r>
              <a:rPr sz="4600" spc="-5" dirty="0">
                <a:latin typeface="Arial"/>
                <a:cs typeface="Arial"/>
              </a:rPr>
              <a:t>It </a:t>
            </a:r>
            <a:r>
              <a:rPr sz="4600" dirty="0">
                <a:latin typeface="Arial"/>
                <a:cs typeface="Arial"/>
              </a:rPr>
              <a:t>can </a:t>
            </a:r>
            <a:r>
              <a:rPr sz="4600" spc="-5" dirty="0">
                <a:latin typeface="Arial"/>
                <a:cs typeface="Arial"/>
              </a:rPr>
              <a:t>be </a:t>
            </a:r>
            <a:r>
              <a:rPr sz="4600" spc="-10" dirty="0">
                <a:latin typeface="Arial"/>
                <a:cs typeface="Arial"/>
              </a:rPr>
              <a:t>plugged </a:t>
            </a:r>
            <a:r>
              <a:rPr sz="4600" spc="-5" dirty="0">
                <a:latin typeface="Arial"/>
                <a:cs typeface="Arial"/>
              </a:rPr>
              <a:t>into your TV and </a:t>
            </a:r>
            <a:r>
              <a:rPr sz="4600" spc="1265" dirty="0">
                <a:latin typeface="Arial"/>
                <a:cs typeface="Arial"/>
              </a:rPr>
              <a:t> </a:t>
            </a:r>
            <a:r>
              <a:rPr sz="4600" dirty="0">
                <a:latin typeface="Arial"/>
                <a:cs typeface="Arial"/>
              </a:rPr>
              <a:t>a </a:t>
            </a:r>
            <a:r>
              <a:rPr sz="4600" spc="-5" dirty="0">
                <a:latin typeface="Arial"/>
                <a:cs typeface="Arial"/>
              </a:rPr>
              <a:t>keyboard, and can be used</a:t>
            </a:r>
            <a:r>
              <a:rPr sz="4600" spc="900" dirty="0">
                <a:latin typeface="Arial"/>
                <a:cs typeface="Arial"/>
              </a:rPr>
              <a:t> </a:t>
            </a:r>
            <a:r>
              <a:rPr sz="4600" spc="-10" dirty="0">
                <a:latin typeface="Arial"/>
                <a:cs typeface="Arial"/>
              </a:rPr>
              <a:t>for  </a:t>
            </a:r>
            <a:r>
              <a:rPr sz="4600" spc="-5" dirty="0">
                <a:latin typeface="Arial"/>
                <a:cs typeface="Arial"/>
              </a:rPr>
              <a:t>many</a:t>
            </a:r>
            <a:r>
              <a:rPr sz="4600" spc="1265" dirty="0">
                <a:latin typeface="Arial"/>
                <a:cs typeface="Arial"/>
              </a:rPr>
              <a:t> </a:t>
            </a:r>
            <a:r>
              <a:rPr sz="4600" spc="-5" dirty="0">
                <a:latin typeface="Arial"/>
                <a:cs typeface="Arial"/>
              </a:rPr>
              <a:t>of  the  </a:t>
            </a:r>
            <a:r>
              <a:rPr sz="4600" spc="-10" dirty="0">
                <a:latin typeface="Arial"/>
                <a:cs typeface="Arial"/>
              </a:rPr>
              <a:t>things that your  average </a:t>
            </a:r>
            <a:r>
              <a:rPr sz="4600" spc="-5" dirty="0">
                <a:latin typeface="Arial"/>
                <a:cs typeface="Arial"/>
              </a:rPr>
              <a:t>desktop does </a:t>
            </a:r>
            <a:r>
              <a:rPr sz="4600" dirty="0">
                <a:latin typeface="Arial"/>
                <a:cs typeface="Arial"/>
              </a:rPr>
              <a:t>-  </a:t>
            </a:r>
            <a:r>
              <a:rPr sz="4600" spc="-5" dirty="0">
                <a:latin typeface="Arial"/>
                <a:cs typeface="Arial"/>
              </a:rPr>
              <a:t>spreadsheets, word-processing,  games</a:t>
            </a:r>
            <a:r>
              <a:rPr sz="4600" spc="1265" dirty="0">
                <a:latin typeface="Arial"/>
                <a:cs typeface="Arial"/>
              </a:rPr>
              <a:t> </a:t>
            </a:r>
            <a:r>
              <a:rPr sz="4600" spc="-5" dirty="0">
                <a:latin typeface="Arial"/>
                <a:cs typeface="Arial"/>
              </a:rPr>
              <a:t>and  it  also  </a:t>
            </a:r>
            <a:r>
              <a:rPr sz="4600" spc="-10" dirty="0">
                <a:latin typeface="Arial"/>
                <a:cs typeface="Arial"/>
              </a:rPr>
              <a:t>plays high-  definition</a:t>
            </a:r>
            <a:r>
              <a:rPr sz="4600" spc="-20" dirty="0">
                <a:latin typeface="Arial"/>
                <a:cs typeface="Arial"/>
              </a:rPr>
              <a:t> </a:t>
            </a:r>
            <a:r>
              <a:rPr sz="4600" spc="-10" dirty="0">
                <a:latin typeface="Arial"/>
                <a:cs typeface="Arial"/>
              </a:rPr>
              <a:t>video.</a:t>
            </a:r>
            <a:endParaRPr sz="46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70"/>
            <a:ext cx="2830830" cy="28295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3350">
              <a:lnSpc>
                <a:spcPts val="2020"/>
              </a:lnSpc>
            </a:pPr>
            <a:fld id="{81D60167-4931-47E6-BA6A-407CBD079E47}" type="slidenum">
              <a:rPr spc="-45" dirty="0"/>
              <a:pPr marL="133350">
                <a:lnSpc>
                  <a:spcPts val="2020"/>
                </a:lnSpc>
              </a:pPr>
              <a:t>3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30</a:t>
            </a:fld>
            <a:endParaRPr spc="-45" dirty="0"/>
          </a:p>
        </p:txBody>
      </p:sp>
      <p:sp>
        <p:nvSpPr>
          <p:cNvPr id="2" name="object 2"/>
          <p:cNvSpPr txBox="1"/>
          <p:nvPr/>
        </p:nvSpPr>
        <p:spPr>
          <a:xfrm>
            <a:off x="281940" y="1805940"/>
            <a:ext cx="20383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dirty="0">
                <a:latin typeface="Arial"/>
                <a:cs typeface="Arial"/>
              </a:rPr>
              <a:t>•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9619" y="3661409"/>
            <a:ext cx="1193990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937385" algn="l"/>
                <a:tab pos="3229610" algn="l"/>
                <a:tab pos="4759960" algn="l"/>
                <a:tab pos="6397625" algn="l"/>
                <a:tab pos="7233920" algn="l"/>
                <a:tab pos="8507730" algn="l"/>
                <a:tab pos="11149330" algn="l"/>
              </a:tabLst>
            </a:pPr>
            <a:r>
              <a:rPr sz="4000" spc="-185" dirty="0">
                <a:latin typeface="Arial"/>
                <a:cs typeface="Arial"/>
              </a:rPr>
              <a:t>anyone	</a:t>
            </a:r>
            <a:r>
              <a:rPr sz="4000" spc="-105" dirty="0">
                <a:latin typeface="Arial"/>
                <a:cs typeface="Arial"/>
              </a:rPr>
              <a:t>wh</a:t>
            </a:r>
            <a:r>
              <a:rPr sz="4000" spc="-85" dirty="0">
                <a:latin typeface="Arial"/>
                <a:cs typeface="Arial"/>
              </a:rPr>
              <a:t>o</a:t>
            </a:r>
            <a:r>
              <a:rPr sz="4000" dirty="0">
                <a:latin typeface="Arial"/>
                <a:cs typeface="Arial"/>
              </a:rPr>
              <a:t>	</a:t>
            </a:r>
            <a:r>
              <a:rPr sz="4000" spc="50" dirty="0">
                <a:latin typeface="Arial"/>
                <a:cs typeface="Arial"/>
              </a:rPr>
              <a:t>r</a:t>
            </a:r>
            <a:r>
              <a:rPr sz="4000" spc="-220" dirty="0">
                <a:latin typeface="Arial"/>
                <a:cs typeface="Arial"/>
              </a:rPr>
              <a:t>ea</a:t>
            </a:r>
            <a:r>
              <a:rPr sz="4000" spc="-105" dirty="0">
                <a:latin typeface="Arial"/>
                <a:cs typeface="Arial"/>
              </a:rPr>
              <a:t>l</a:t>
            </a:r>
            <a:r>
              <a:rPr sz="4000" spc="15" dirty="0">
                <a:latin typeface="Arial"/>
                <a:cs typeface="Arial"/>
              </a:rPr>
              <a:t>l</a:t>
            </a:r>
            <a:r>
              <a:rPr sz="4000" spc="-190" dirty="0">
                <a:latin typeface="Arial"/>
                <a:cs typeface="Arial"/>
              </a:rPr>
              <a:t>y</a:t>
            </a:r>
            <a:r>
              <a:rPr sz="4000" dirty="0">
                <a:latin typeface="Arial"/>
                <a:cs typeface="Arial"/>
              </a:rPr>
              <a:t>	</a:t>
            </a:r>
            <a:r>
              <a:rPr sz="4000" spc="-45" dirty="0">
                <a:latin typeface="Arial"/>
                <a:cs typeface="Arial"/>
              </a:rPr>
              <a:t>w</a:t>
            </a:r>
            <a:r>
              <a:rPr sz="4000" spc="-85" dirty="0">
                <a:latin typeface="Arial"/>
                <a:cs typeface="Arial"/>
              </a:rPr>
              <a:t>an</a:t>
            </a:r>
            <a:r>
              <a:rPr sz="4000" spc="-35" dirty="0">
                <a:latin typeface="Arial"/>
                <a:cs typeface="Arial"/>
              </a:rPr>
              <a:t>t</a:t>
            </a:r>
            <a:r>
              <a:rPr sz="4000" spc="-440" dirty="0">
                <a:latin typeface="Arial"/>
                <a:cs typeface="Arial"/>
              </a:rPr>
              <a:t>s</a:t>
            </a:r>
            <a:r>
              <a:rPr sz="4000" dirty="0">
                <a:latin typeface="Arial"/>
                <a:cs typeface="Arial"/>
              </a:rPr>
              <a:t>	</a:t>
            </a:r>
            <a:r>
              <a:rPr sz="4000" spc="229" dirty="0">
                <a:latin typeface="Arial"/>
                <a:cs typeface="Arial"/>
              </a:rPr>
              <a:t>t</a:t>
            </a:r>
            <a:r>
              <a:rPr sz="4000" spc="-120" dirty="0">
                <a:latin typeface="Arial"/>
                <a:cs typeface="Arial"/>
              </a:rPr>
              <a:t>o</a:t>
            </a:r>
            <a:r>
              <a:rPr sz="4000" dirty="0">
                <a:latin typeface="Arial"/>
                <a:cs typeface="Arial"/>
              </a:rPr>
              <a:t>	</a:t>
            </a:r>
            <a:r>
              <a:rPr sz="4000" spc="15" dirty="0">
                <a:latin typeface="Arial"/>
                <a:cs typeface="Arial"/>
              </a:rPr>
              <a:t>l</a:t>
            </a:r>
            <a:r>
              <a:rPr sz="4000" spc="-229" dirty="0">
                <a:latin typeface="Arial"/>
                <a:cs typeface="Arial"/>
              </a:rPr>
              <a:t>ea</a:t>
            </a:r>
            <a:r>
              <a:rPr sz="4000" spc="-225" dirty="0">
                <a:latin typeface="Arial"/>
                <a:cs typeface="Arial"/>
              </a:rPr>
              <a:t>n</a:t>
            </a:r>
            <a:r>
              <a:rPr sz="4000" dirty="0">
                <a:latin typeface="Arial"/>
                <a:cs typeface="Arial"/>
              </a:rPr>
              <a:t>	</a:t>
            </a:r>
            <a:r>
              <a:rPr sz="4000" spc="-155" dirty="0">
                <a:latin typeface="Arial"/>
                <a:cs typeface="Arial"/>
              </a:rPr>
              <a:t>e</a:t>
            </a:r>
            <a:r>
              <a:rPr sz="4000" spc="-75" dirty="0">
                <a:latin typeface="Arial"/>
                <a:cs typeface="Arial"/>
              </a:rPr>
              <a:t>l</a:t>
            </a:r>
            <a:r>
              <a:rPr sz="4000" spc="-229" dirty="0">
                <a:latin typeface="Arial"/>
                <a:cs typeface="Arial"/>
              </a:rPr>
              <a:t>e</a:t>
            </a:r>
            <a:r>
              <a:rPr sz="4000" spc="-15" dirty="0">
                <a:latin typeface="Arial"/>
                <a:cs typeface="Arial"/>
              </a:rPr>
              <a:t>ct</a:t>
            </a:r>
            <a:r>
              <a:rPr sz="4000" spc="-20" dirty="0">
                <a:latin typeface="Arial"/>
                <a:cs typeface="Arial"/>
              </a:rPr>
              <a:t>r</a:t>
            </a:r>
            <a:r>
              <a:rPr sz="4000" spc="-114" dirty="0">
                <a:latin typeface="Arial"/>
                <a:cs typeface="Arial"/>
              </a:rPr>
              <a:t>o</a:t>
            </a:r>
            <a:r>
              <a:rPr sz="4000" spc="-75" dirty="0">
                <a:latin typeface="Arial"/>
                <a:cs typeface="Arial"/>
              </a:rPr>
              <a:t>n</a:t>
            </a:r>
            <a:r>
              <a:rPr sz="4000" spc="-40" dirty="0">
                <a:latin typeface="Arial"/>
                <a:cs typeface="Arial"/>
              </a:rPr>
              <a:t>i</a:t>
            </a:r>
            <a:r>
              <a:rPr sz="4000" spc="-380" dirty="0">
                <a:latin typeface="Arial"/>
                <a:cs typeface="Arial"/>
              </a:rPr>
              <a:t>c</a:t>
            </a:r>
            <a:r>
              <a:rPr sz="4000" spc="-375" dirty="0">
                <a:latin typeface="Arial"/>
                <a:cs typeface="Arial"/>
              </a:rPr>
              <a:t>s</a:t>
            </a:r>
            <a:r>
              <a:rPr sz="4000" dirty="0">
                <a:latin typeface="Arial"/>
                <a:cs typeface="Arial"/>
              </a:rPr>
              <a:t>	</a:t>
            </a:r>
            <a:r>
              <a:rPr sz="4000" spc="-185" dirty="0">
                <a:latin typeface="Arial"/>
                <a:cs typeface="Arial"/>
              </a:rPr>
              <a:t>and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81940" y="4979670"/>
            <a:ext cx="20383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dirty="0">
                <a:latin typeface="Arial"/>
                <a:cs typeface="Arial"/>
              </a:rPr>
              <a:t>•</a:t>
            </a:r>
            <a:endParaRPr sz="4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69619" y="4144009"/>
            <a:ext cx="11936730" cy="2717800"/>
          </a:xfrm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0"/>
              </a:spcBef>
            </a:pPr>
            <a:r>
              <a:rPr sz="4000" spc="-135" dirty="0">
                <a:latin typeface="Arial"/>
                <a:cs typeface="Arial"/>
              </a:rPr>
              <a:t>computers.</a:t>
            </a:r>
            <a:endParaRPr sz="4000">
              <a:latin typeface="Arial"/>
              <a:cs typeface="Arial"/>
            </a:endParaRPr>
          </a:p>
          <a:p>
            <a:pPr marL="12700" marR="5080" algn="just">
              <a:lnSpc>
                <a:spcPct val="100000"/>
              </a:lnSpc>
              <a:spcBef>
                <a:spcPts val="1000"/>
              </a:spcBef>
            </a:pPr>
            <a:r>
              <a:rPr sz="4000" spc="-170" dirty="0">
                <a:latin typeface="Arial"/>
                <a:cs typeface="Arial"/>
              </a:rPr>
              <a:t>Finally </a:t>
            </a:r>
            <a:r>
              <a:rPr sz="4000" spc="120" dirty="0">
                <a:latin typeface="Arial"/>
                <a:cs typeface="Arial"/>
              </a:rPr>
              <a:t>it </a:t>
            </a:r>
            <a:r>
              <a:rPr sz="4000" spc="-254" dirty="0">
                <a:latin typeface="Arial"/>
                <a:cs typeface="Arial"/>
              </a:rPr>
              <a:t>can </a:t>
            </a:r>
            <a:r>
              <a:rPr sz="4000" spc="-185" dirty="0">
                <a:latin typeface="Arial"/>
                <a:cs typeface="Arial"/>
              </a:rPr>
              <a:t>be </a:t>
            </a:r>
            <a:r>
              <a:rPr sz="4000" spc="-215" dirty="0">
                <a:latin typeface="Arial"/>
                <a:cs typeface="Arial"/>
              </a:rPr>
              <a:t>said </a:t>
            </a:r>
            <a:r>
              <a:rPr sz="4000" spc="-5" dirty="0">
                <a:latin typeface="Arial"/>
                <a:cs typeface="Arial"/>
              </a:rPr>
              <a:t>that </a:t>
            </a:r>
            <a:r>
              <a:rPr sz="4000" spc="-229" dirty="0">
                <a:latin typeface="Arial"/>
                <a:cs typeface="Arial"/>
              </a:rPr>
              <a:t>Raspberry </a:t>
            </a:r>
            <a:r>
              <a:rPr sz="4000" spc="-290" dirty="0">
                <a:latin typeface="Arial"/>
                <a:cs typeface="Arial"/>
              </a:rPr>
              <a:t>Pi </a:t>
            </a:r>
            <a:r>
              <a:rPr sz="4000" spc="-250" dirty="0">
                <a:latin typeface="Arial"/>
                <a:cs typeface="Arial"/>
              </a:rPr>
              <a:t>can </a:t>
            </a:r>
            <a:r>
              <a:rPr sz="4000" spc="-185" dirty="0">
                <a:latin typeface="Arial"/>
                <a:cs typeface="Arial"/>
              </a:rPr>
              <a:t>be </a:t>
            </a:r>
            <a:r>
              <a:rPr sz="4000" spc="-90" dirty="0">
                <a:latin typeface="Arial"/>
                <a:cs typeface="Arial"/>
              </a:rPr>
              <a:t>effectively  </a:t>
            </a:r>
            <a:r>
              <a:rPr sz="4000" spc="-235" dirty="0">
                <a:latin typeface="Arial"/>
                <a:cs typeface="Arial"/>
              </a:rPr>
              <a:t>used </a:t>
            </a:r>
            <a:r>
              <a:rPr sz="4000" spc="60" dirty="0">
                <a:latin typeface="Arial"/>
                <a:cs typeface="Arial"/>
              </a:rPr>
              <a:t>if </a:t>
            </a:r>
            <a:r>
              <a:rPr sz="4000" spc="-65" dirty="0">
                <a:latin typeface="Arial"/>
                <a:cs typeface="Arial"/>
              </a:rPr>
              <a:t>its </a:t>
            </a:r>
            <a:r>
              <a:rPr sz="4000" spc="-210" dirty="0">
                <a:latin typeface="Arial"/>
                <a:cs typeface="Arial"/>
              </a:rPr>
              <a:t>processing </a:t>
            </a:r>
            <a:r>
              <a:rPr sz="4000" spc="-95" dirty="0">
                <a:latin typeface="Arial"/>
                <a:cs typeface="Arial"/>
              </a:rPr>
              <a:t>power </a:t>
            </a:r>
            <a:r>
              <a:rPr sz="4000" spc="-210" dirty="0">
                <a:latin typeface="Arial"/>
                <a:cs typeface="Arial"/>
              </a:rPr>
              <a:t>is </a:t>
            </a:r>
            <a:r>
              <a:rPr sz="4000" spc="-85" dirty="0">
                <a:latin typeface="Arial"/>
                <a:cs typeface="Arial"/>
              </a:rPr>
              <a:t>kept </a:t>
            </a:r>
            <a:r>
              <a:rPr sz="4000" spc="-55" dirty="0">
                <a:latin typeface="Arial"/>
                <a:cs typeface="Arial"/>
              </a:rPr>
              <a:t>in </a:t>
            </a:r>
            <a:r>
              <a:rPr sz="4000" spc="-95" dirty="0">
                <a:latin typeface="Arial"/>
                <a:cs typeface="Arial"/>
              </a:rPr>
              <a:t>mind. </a:t>
            </a:r>
            <a:r>
              <a:rPr sz="4000" spc="60" dirty="0">
                <a:latin typeface="Arial"/>
                <a:cs typeface="Arial"/>
              </a:rPr>
              <a:t>It </a:t>
            </a:r>
            <a:r>
              <a:rPr sz="4000" spc="-254" dirty="0">
                <a:latin typeface="Arial"/>
                <a:cs typeface="Arial"/>
              </a:rPr>
              <a:t>can </a:t>
            </a:r>
            <a:r>
              <a:rPr sz="4000" spc="-70" dirty="0">
                <a:latin typeface="Arial"/>
                <a:cs typeface="Arial"/>
              </a:rPr>
              <a:t>work  </a:t>
            </a:r>
            <a:r>
              <a:rPr sz="4000" spc="-375" dirty="0">
                <a:latin typeface="Arial"/>
                <a:cs typeface="Arial"/>
              </a:rPr>
              <a:t>as </a:t>
            </a:r>
            <a:r>
              <a:rPr sz="4000" spc="-310" dirty="0">
                <a:latin typeface="Arial"/>
                <a:cs typeface="Arial"/>
              </a:rPr>
              <a:t>a </a:t>
            </a:r>
            <a:r>
              <a:rPr sz="4000" spc="-165" dirty="0">
                <a:latin typeface="Arial"/>
                <a:cs typeface="Arial"/>
              </a:rPr>
              <a:t>personal </a:t>
            </a:r>
            <a:r>
              <a:rPr sz="4000" spc="-100" dirty="0">
                <a:latin typeface="Arial"/>
                <a:cs typeface="Arial"/>
              </a:rPr>
              <a:t>computer </a:t>
            </a:r>
            <a:r>
              <a:rPr sz="4000" spc="-10" dirty="0">
                <a:latin typeface="Arial"/>
                <a:cs typeface="Arial"/>
              </a:rPr>
              <a:t>but </a:t>
            </a:r>
            <a:r>
              <a:rPr sz="4000" spc="-130" dirty="0">
                <a:latin typeface="Arial"/>
                <a:cs typeface="Arial"/>
              </a:rPr>
              <a:t>cannot </a:t>
            </a:r>
            <a:r>
              <a:rPr sz="4000" spc="-165" dirty="0">
                <a:latin typeface="Arial"/>
                <a:cs typeface="Arial"/>
              </a:rPr>
              <a:t>replace</a:t>
            </a:r>
            <a:r>
              <a:rPr sz="4000" spc="-450" dirty="0">
                <a:latin typeface="Arial"/>
                <a:cs typeface="Arial"/>
              </a:rPr>
              <a:t> </a:t>
            </a:r>
            <a:r>
              <a:rPr sz="4000" spc="50" dirty="0">
                <a:latin typeface="Arial"/>
                <a:cs typeface="Arial"/>
              </a:rPr>
              <a:t>it.</a:t>
            </a:r>
            <a:endParaRPr sz="4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9619" y="769619"/>
            <a:ext cx="11942445" cy="2917190"/>
          </a:xfrm>
          <a:prstGeom prst="rect">
            <a:avLst/>
          </a:prstGeom>
        </p:spPr>
        <p:txBody>
          <a:bodyPr vert="horz" wrap="square" lIns="0" tIns="240029" rIns="0" bIns="0" rtlCol="0">
            <a:spAutoFit/>
          </a:bodyPr>
          <a:lstStyle/>
          <a:p>
            <a:pPr marL="4327525">
              <a:lnSpc>
                <a:spcPct val="100000"/>
              </a:lnSpc>
              <a:spcBef>
                <a:spcPts val="1889"/>
              </a:spcBef>
            </a:pPr>
            <a:r>
              <a:rPr sz="4000" b="1" spc="-480" dirty="0">
                <a:latin typeface="Arial"/>
                <a:cs typeface="Arial"/>
              </a:rPr>
              <a:t>CONCLUSION</a:t>
            </a:r>
            <a:endParaRPr sz="4000">
              <a:latin typeface="Arial"/>
              <a:cs typeface="Arial"/>
            </a:endParaRPr>
          </a:p>
          <a:p>
            <a:pPr marL="12700" marR="5080" algn="just">
              <a:lnSpc>
                <a:spcPct val="99900"/>
              </a:lnSpc>
              <a:spcBef>
                <a:spcPts val="1795"/>
              </a:spcBef>
            </a:pPr>
            <a:r>
              <a:rPr sz="4000" spc="-229" dirty="0">
                <a:latin typeface="Arial"/>
                <a:cs typeface="Arial"/>
              </a:rPr>
              <a:t>Raspberry </a:t>
            </a:r>
            <a:r>
              <a:rPr sz="4000" spc="-290" dirty="0">
                <a:latin typeface="Arial"/>
                <a:cs typeface="Arial"/>
              </a:rPr>
              <a:t>Pi </a:t>
            </a:r>
            <a:r>
              <a:rPr sz="4000" spc="-210" dirty="0">
                <a:latin typeface="Arial"/>
                <a:cs typeface="Arial"/>
              </a:rPr>
              <a:t>is </a:t>
            </a:r>
            <a:r>
              <a:rPr sz="4000" spc="-220" dirty="0">
                <a:latin typeface="Arial"/>
                <a:cs typeface="Arial"/>
              </a:rPr>
              <a:t>an </a:t>
            </a:r>
            <a:r>
              <a:rPr sz="4000" spc="-105" dirty="0">
                <a:latin typeface="Arial"/>
                <a:cs typeface="Arial"/>
              </a:rPr>
              <a:t>innovative </a:t>
            </a:r>
            <a:r>
              <a:rPr sz="4000" spc="-80" dirty="0">
                <a:latin typeface="Arial"/>
                <a:cs typeface="Arial"/>
              </a:rPr>
              <a:t>product. </a:t>
            </a:r>
            <a:r>
              <a:rPr sz="4000" spc="-290" dirty="0">
                <a:latin typeface="Arial"/>
                <a:cs typeface="Arial"/>
              </a:rPr>
              <a:t>The </a:t>
            </a:r>
            <a:r>
              <a:rPr sz="4000" spc="-195" dirty="0">
                <a:latin typeface="Arial"/>
                <a:cs typeface="Arial"/>
              </a:rPr>
              <a:t>sheer </a:t>
            </a:r>
            <a:r>
              <a:rPr sz="4000" spc="-120" dirty="0">
                <a:latin typeface="Arial"/>
                <a:cs typeface="Arial"/>
              </a:rPr>
              <a:t>number  </a:t>
            </a:r>
            <a:r>
              <a:rPr sz="4000" spc="-10" dirty="0">
                <a:latin typeface="Arial"/>
                <a:cs typeface="Arial"/>
              </a:rPr>
              <a:t>of </a:t>
            </a:r>
            <a:r>
              <a:rPr sz="4000" spc="-240" dirty="0">
                <a:latin typeface="Arial"/>
                <a:cs typeface="Arial"/>
              </a:rPr>
              <a:t>users </a:t>
            </a:r>
            <a:r>
              <a:rPr sz="4000" spc="-185" dirty="0">
                <a:latin typeface="Arial"/>
                <a:cs typeface="Arial"/>
              </a:rPr>
              <a:t>and </a:t>
            </a:r>
            <a:r>
              <a:rPr sz="4000" spc="-110" dirty="0">
                <a:latin typeface="Arial"/>
                <a:cs typeface="Arial"/>
              </a:rPr>
              <a:t>fan </a:t>
            </a:r>
            <a:r>
              <a:rPr sz="4000" spc="-285" dirty="0">
                <a:latin typeface="Arial"/>
                <a:cs typeface="Arial"/>
              </a:rPr>
              <a:t>base </a:t>
            </a:r>
            <a:r>
              <a:rPr sz="4000" spc="-95" dirty="0">
                <a:latin typeface="Arial"/>
                <a:cs typeface="Arial"/>
              </a:rPr>
              <a:t>support </a:t>
            </a:r>
            <a:r>
              <a:rPr sz="4000" spc="-45" dirty="0">
                <a:latin typeface="Arial"/>
                <a:cs typeface="Arial"/>
              </a:rPr>
              <a:t>the </a:t>
            </a:r>
            <a:r>
              <a:rPr sz="4000" spc="-70" dirty="0">
                <a:latin typeface="Arial"/>
                <a:cs typeface="Arial"/>
              </a:rPr>
              <a:t>fact </a:t>
            </a:r>
            <a:r>
              <a:rPr sz="4000" spc="5" dirty="0">
                <a:latin typeface="Arial"/>
                <a:cs typeface="Arial"/>
              </a:rPr>
              <a:t>that </a:t>
            </a:r>
            <a:r>
              <a:rPr sz="4000" spc="-50" dirty="0">
                <a:latin typeface="Arial"/>
                <a:cs typeface="Arial"/>
              </a:rPr>
              <a:t>the</a:t>
            </a:r>
            <a:r>
              <a:rPr sz="4000" spc="-745" dirty="0">
                <a:latin typeface="Arial"/>
                <a:cs typeface="Arial"/>
              </a:rPr>
              <a:t> </a:t>
            </a:r>
            <a:r>
              <a:rPr sz="4000" spc="-185" dirty="0">
                <a:latin typeface="Arial"/>
                <a:cs typeface="Arial"/>
              </a:rPr>
              <a:t>device </a:t>
            </a:r>
            <a:r>
              <a:rPr sz="4000" spc="-260" dirty="0">
                <a:latin typeface="Arial"/>
                <a:cs typeface="Arial"/>
              </a:rPr>
              <a:t>can  </a:t>
            </a:r>
            <a:r>
              <a:rPr sz="4000" spc="-305" dirty="0">
                <a:latin typeface="Arial"/>
                <a:cs typeface="Arial"/>
              </a:rPr>
              <a:t>see </a:t>
            </a:r>
            <a:r>
              <a:rPr sz="4000" spc="-310" dirty="0">
                <a:latin typeface="Arial"/>
                <a:cs typeface="Arial"/>
              </a:rPr>
              <a:t>a </a:t>
            </a:r>
            <a:r>
              <a:rPr sz="4000" spc="-125" dirty="0">
                <a:latin typeface="Arial"/>
                <a:cs typeface="Arial"/>
              </a:rPr>
              <a:t>great </a:t>
            </a:r>
            <a:r>
              <a:rPr sz="4000" spc="-20" dirty="0">
                <a:latin typeface="Arial"/>
                <a:cs typeface="Arial"/>
              </a:rPr>
              <a:t>future </a:t>
            </a:r>
            <a:r>
              <a:rPr sz="4000" spc="-200" dirty="0">
                <a:latin typeface="Arial"/>
                <a:cs typeface="Arial"/>
              </a:rPr>
              <a:t>ahead. </a:t>
            </a:r>
            <a:r>
              <a:rPr sz="4000" spc="-290" dirty="0">
                <a:latin typeface="Arial"/>
                <a:cs typeface="Arial"/>
              </a:rPr>
              <a:t>The </a:t>
            </a:r>
            <a:r>
              <a:rPr sz="4000" spc="-185" dirty="0">
                <a:latin typeface="Arial"/>
                <a:cs typeface="Arial"/>
              </a:rPr>
              <a:t>device </a:t>
            </a:r>
            <a:r>
              <a:rPr sz="4000" spc="-254" dirty="0">
                <a:latin typeface="Arial"/>
                <a:cs typeface="Arial"/>
              </a:rPr>
              <a:t>can </a:t>
            </a:r>
            <a:r>
              <a:rPr sz="4000" spc="-160" dirty="0">
                <a:latin typeface="Arial"/>
                <a:cs typeface="Arial"/>
              </a:rPr>
              <a:t>surely</a:t>
            </a:r>
            <a:r>
              <a:rPr sz="4000" spc="-400" dirty="0">
                <a:latin typeface="Arial"/>
                <a:cs typeface="Arial"/>
              </a:rPr>
              <a:t> </a:t>
            </a:r>
            <a:r>
              <a:rPr sz="4000" spc="-120" dirty="0">
                <a:latin typeface="Arial"/>
                <a:cs typeface="Arial"/>
              </a:rPr>
              <a:t>help</a:t>
            </a:r>
            <a:endParaRPr sz="4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03889"/>
            <a:ext cx="11924929" cy="941481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203190" y="5568950"/>
            <a:ext cx="6806565" cy="1229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900" spc="840" dirty="0">
                <a:solidFill>
                  <a:srgbClr val="FF0066"/>
                </a:solidFill>
                <a:latin typeface="Georgia"/>
                <a:cs typeface="Georgia"/>
              </a:rPr>
              <a:t>THANK</a:t>
            </a:r>
            <a:r>
              <a:rPr sz="7900" spc="595" dirty="0">
                <a:solidFill>
                  <a:srgbClr val="FF0066"/>
                </a:solidFill>
                <a:latin typeface="Georgia"/>
                <a:cs typeface="Georgia"/>
              </a:rPr>
              <a:t> </a:t>
            </a:r>
            <a:r>
              <a:rPr sz="7900" spc="560" dirty="0">
                <a:solidFill>
                  <a:srgbClr val="FF0066"/>
                </a:solidFill>
                <a:latin typeface="Georgia"/>
                <a:cs typeface="Georgia"/>
              </a:rPr>
              <a:t>YOU</a:t>
            </a:r>
            <a:endParaRPr sz="7900">
              <a:latin typeface="Georgia"/>
              <a:cs typeface="Georgi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31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27860">
              <a:lnSpc>
                <a:spcPct val="100000"/>
              </a:lnSpc>
              <a:spcBef>
                <a:spcPts val="100"/>
              </a:spcBef>
            </a:pPr>
            <a:r>
              <a:rPr dirty="0"/>
              <a:t>=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3350">
              <a:lnSpc>
                <a:spcPts val="2020"/>
              </a:lnSpc>
            </a:pPr>
            <a:fld id="{81D60167-4931-47E6-BA6A-407CBD079E47}" type="slidenum">
              <a:rPr spc="-45" dirty="0"/>
              <a:pPr marL="133350">
                <a:lnSpc>
                  <a:spcPts val="2020"/>
                </a:lnSpc>
              </a:pPr>
              <a:t>4</a:t>
            </a:fld>
            <a:endParaRPr spc="-45" dirty="0"/>
          </a:p>
        </p:txBody>
      </p:sp>
      <p:sp>
        <p:nvSpPr>
          <p:cNvPr id="3" name="object 3"/>
          <p:cNvSpPr txBox="1"/>
          <p:nvPr/>
        </p:nvSpPr>
        <p:spPr>
          <a:xfrm>
            <a:off x="2043429" y="6747509"/>
            <a:ext cx="632015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975225" algn="l"/>
              </a:tabLst>
            </a:pPr>
            <a:r>
              <a:rPr sz="5400" spc="-880" dirty="0">
                <a:latin typeface="Arial"/>
                <a:cs typeface="Arial"/>
              </a:rPr>
              <a:t>RA</a:t>
            </a:r>
            <a:r>
              <a:rPr sz="5400" spc="-835" dirty="0">
                <a:latin typeface="Arial"/>
                <a:cs typeface="Arial"/>
              </a:rPr>
              <a:t>S</a:t>
            </a:r>
            <a:r>
              <a:rPr sz="5400" spc="-825" dirty="0">
                <a:latin typeface="Arial"/>
                <a:cs typeface="Arial"/>
              </a:rPr>
              <a:t>P</a:t>
            </a:r>
            <a:r>
              <a:rPr sz="5400" spc="-930" dirty="0">
                <a:latin typeface="Arial"/>
                <a:cs typeface="Arial"/>
              </a:rPr>
              <a:t>BERR</a:t>
            </a:r>
            <a:r>
              <a:rPr sz="5400" spc="-880" dirty="0">
                <a:latin typeface="Arial"/>
                <a:cs typeface="Arial"/>
              </a:rPr>
              <a:t>Y</a:t>
            </a:r>
            <a:r>
              <a:rPr sz="5400" spc="-295" dirty="0">
                <a:latin typeface="Arial"/>
                <a:cs typeface="Arial"/>
              </a:rPr>
              <a:t> </a:t>
            </a:r>
            <a:r>
              <a:rPr sz="5400" spc="-825" dirty="0">
                <a:latin typeface="Arial"/>
                <a:cs typeface="Arial"/>
              </a:rPr>
              <a:t>P</a:t>
            </a:r>
            <a:r>
              <a:rPr sz="5400" spc="-140" dirty="0">
                <a:latin typeface="Arial"/>
                <a:cs typeface="Arial"/>
              </a:rPr>
              <a:t>I</a:t>
            </a:r>
            <a:r>
              <a:rPr sz="5400" spc="-220" dirty="0">
                <a:latin typeface="Arial"/>
                <a:cs typeface="Arial"/>
              </a:rPr>
              <a:t> </a:t>
            </a:r>
            <a:r>
              <a:rPr sz="5400" dirty="0">
                <a:latin typeface="Times New Roman"/>
                <a:cs typeface="Times New Roman"/>
              </a:rPr>
              <a:t>=	</a:t>
            </a:r>
            <a:r>
              <a:rPr sz="5400" spc="-10" dirty="0">
                <a:latin typeface="Times New Roman"/>
                <a:cs typeface="Times New Roman"/>
              </a:rPr>
              <a:t>CPU</a:t>
            </a:r>
            <a:endParaRPr sz="5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41680" y="699769"/>
            <a:ext cx="3788410" cy="641350"/>
          </a:xfrm>
          <a:custGeom>
            <a:avLst/>
            <a:gdLst/>
            <a:ahLst/>
            <a:cxnLst/>
            <a:rect l="l" t="t" r="r" b="b"/>
            <a:pathLst>
              <a:path w="3788410" h="641350">
                <a:moveTo>
                  <a:pt x="0" y="0"/>
                </a:moveTo>
                <a:lnTo>
                  <a:pt x="3788410" y="0"/>
                </a:lnTo>
                <a:lnTo>
                  <a:pt x="3788410" y="641350"/>
                </a:lnTo>
                <a:lnTo>
                  <a:pt x="0" y="64135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16610" y="676909"/>
            <a:ext cx="12344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55" dirty="0">
                <a:solidFill>
                  <a:srgbClr val="FFFFFF"/>
                </a:solidFill>
                <a:latin typeface="Arial"/>
                <a:cs typeface="Arial"/>
              </a:rPr>
              <a:t>Components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530090" y="699769"/>
            <a:ext cx="4018279" cy="641350"/>
          </a:xfrm>
          <a:custGeom>
            <a:avLst/>
            <a:gdLst/>
            <a:ahLst/>
            <a:cxnLst/>
            <a:rect l="l" t="t" r="r" b="b"/>
            <a:pathLst>
              <a:path w="4018279" h="641350">
                <a:moveTo>
                  <a:pt x="0" y="0"/>
                </a:moveTo>
                <a:lnTo>
                  <a:pt x="4018280" y="0"/>
                </a:lnTo>
                <a:lnTo>
                  <a:pt x="4018280" y="641350"/>
                </a:lnTo>
                <a:lnTo>
                  <a:pt x="0" y="64135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701540" y="676909"/>
            <a:ext cx="1233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40" dirty="0">
                <a:solidFill>
                  <a:srgbClr val="FFFFFF"/>
                </a:solidFill>
                <a:latin typeface="Arial"/>
                <a:cs typeface="Arial"/>
              </a:rPr>
              <a:t>Laptop </a:t>
            </a:r>
            <a:r>
              <a:rPr sz="1800" b="1" spc="-100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1800" b="1" spc="-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300" dirty="0">
                <a:solidFill>
                  <a:srgbClr val="FFFFFF"/>
                </a:solidFill>
                <a:latin typeface="Arial"/>
                <a:cs typeface="Arial"/>
              </a:rPr>
              <a:t>PC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548369" y="699769"/>
            <a:ext cx="4075429" cy="641350"/>
          </a:xfrm>
          <a:custGeom>
            <a:avLst/>
            <a:gdLst/>
            <a:ahLst/>
            <a:cxnLst/>
            <a:rect l="l" t="t" r="r" b="b"/>
            <a:pathLst>
              <a:path w="4075429" h="641350">
                <a:moveTo>
                  <a:pt x="0" y="0"/>
                </a:moveTo>
                <a:lnTo>
                  <a:pt x="4075429" y="0"/>
                </a:lnTo>
                <a:lnTo>
                  <a:pt x="4075429" y="641350"/>
                </a:lnTo>
                <a:lnTo>
                  <a:pt x="0" y="64135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688069" y="676909"/>
            <a:ext cx="17818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50" dirty="0">
                <a:solidFill>
                  <a:srgbClr val="FFFFFF"/>
                </a:solidFill>
                <a:latin typeface="Arial"/>
                <a:cs typeface="Arial"/>
              </a:rPr>
              <a:t>Raspberry </a:t>
            </a:r>
            <a:r>
              <a:rPr sz="1800" b="1" spc="-160" dirty="0">
                <a:solidFill>
                  <a:srgbClr val="FFFFFF"/>
                </a:solidFill>
                <a:latin typeface="Arial"/>
                <a:cs typeface="Arial"/>
              </a:rPr>
              <a:t>Pi </a:t>
            </a:r>
            <a:r>
              <a:rPr sz="1800" b="1" spc="-100" dirty="0">
                <a:solidFill>
                  <a:srgbClr val="FFFFFF"/>
                </a:solidFill>
                <a:latin typeface="Arial"/>
                <a:cs typeface="Arial"/>
              </a:rPr>
              <a:t>Ver</a:t>
            </a:r>
            <a:r>
              <a:rPr sz="18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295" dirty="0">
                <a:solidFill>
                  <a:srgbClr val="FFFFFF"/>
                </a:solidFill>
                <a:latin typeface="Arial"/>
                <a:cs typeface="Arial"/>
              </a:rPr>
              <a:t>B</a:t>
            </a:r>
            <a:endParaRPr sz="18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41680" y="1341119"/>
            <a:ext cx="3788410" cy="1112520"/>
          </a:xfrm>
          <a:custGeom>
            <a:avLst/>
            <a:gdLst/>
            <a:ahLst/>
            <a:cxnLst/>
            <a:rect l="l" t="t" r="r" b="b"/>
            <a:pathLst>
              <a:path w="3788410" h="1112520">
                <a:moveTo>
                  <a:pt x="0" y="0"/>
                </a:moveTo>
                <a:lnTo>
                  <a:pt x="3788410" y="0"/>
                </a:lnTo>
                <a:lnTo>
                  <a:pt x="3788410" y="1112520"/>
                </a:lnTo>
                <a:lnTo>
                  <a:pt x="0" y="111252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16610" y="1318259"/>
            <a:ext cx="9499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75" dirty="0">
                <a:solidFill>
                  <a:srgbClr val="FFFFFF"/>
                </a:solidFill>
                <a:latin typeface="Arial"/>
                <a:cs typeface="Arial"/>
              </a:rPr>
              <a:t>Processor</a:t>
            </a:r>
            <a:endParaRPr sz="18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30090" y="1341119"/>
            <a:ext cx="4018279" cy="1112520"/>
          </a:xfrm>
          <a:custGeom>
            <a:avLst/>
            <a:gdLst/>
            <a:ahLst/>
            <a:cxnLst/>
            <a:rect l="l" t="t" r="r" b="b"/>
            <a:pathLst>
              <a:path w="4018279" h="1112520">
                <a:moveTo>
                  <a:pt x="0" y="0"/>
                </a:moveTo>
                <a:lnTo>
                  <a:pt x="4018280" y="0"/>
                </a:lnTo>
                <a:lnTo>
                  <a:pt x="4018280" y="1112520"/>
                </a:lnTo>
                <a:lnTo>
                  <a:pt x="0" y="1112520"/>
                </a:lnTo>
                <a:lnTo>
                  <a:pt x="0" y="0"/>
                </a:lnTo>
                <a:close/>
              </a:path>
            </a:pathLst>
          </a:custGeom>
          <a:solidFill>
            <a:srgbClr val="CFD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4765040" y="1295400"/>
            <a:ext cx="2157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latin typeface="Arial"/>
                <a:cs typeface="Arial"/>
              </a:rPr>
              <a:t>Intel </a:t>
            </a:r>
            <a:r>
              <a:rPr sz="1800" spc="-80" dirty="0">
                <a:latin typeface="Arial"/>
                <a:cs typeface="Arial"/>
              </a:rPr>
              <a:t>2.2 </a:t>
            </a:r>
            <a:r>
              <a:rPr sz="1800" spc="-125" dirty="0">
                <a:latin typeface="Arial"/>
                <a:cs typeface="Arial"/>
              </a:rPr>
              <a:t>Ghz,Dual</a:t>
            </a:r>
            <a:r>
              <a:rPr sz="1800" spc="-200" dirty="0">
                <a:latin typeface="Arial"/>
                <a:cs typeface="Arial"/>
              </a:rPr>
              <a:t> </a:t>
            </a:r>
            <a:r>
              <a:rPr sz="1800" spc="-125" dirty="0">
                <a:latin typeface="Arial"/>
                <a:cs typeface="Arial"/>
              </a:rPr>
              <a:t>Core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548369" y="1341119"/>
            <a:ext cx="4075429" cy="1112520"/>
          </a:xfrm>
          <a:custGeom>
            <a:avLst/>
            <a:gdLst/>
            <a:ahLst/>
            <a:cxnLst/>
            <a:rect l="l" t="t" r="r" b="b"/>
            <a:pathLst>
              <a:path w="4075429" h="1112520">
                <a:moveTo>
                  <a:pt x="0" y="0"/>
                </a:moveTo>
                <a:lnTo>
                  <a:pt x="4075429" y="0"/>
                </a:lnTo>
                <a:lnTo>
                  <a:pt x="4075429" y="1112520"/>
                </a:lnTo>
                <a:lnTo>
                  <a:pt x="0" y="111252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8688069" y="1273809"/>
            <a:ext cx="1464945" cy="624840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sz="1800" b="1" spc="-95" dirty="0">
                <a:solidFill>
                  <a:srgbClr val="FFFFFF"/>
                </a:solidFill>
                <a:latin typeface="Arial"/>
                <a:cs typeface="Arial"/>
              </a:rPr>
              <a:t>700</a:t>
            </a:r>
            <a:r>
              <a:rPr sz="1800" b="1" spc="-1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125" dirty="0">
                <a:solidFill>
                  <a:srgbClr val="FFFFFF"/>
                </a:solidFill>
                <a:latin typeface="Arial"/>
                <a:cs typeface="Arial"/>
              </a:rPr>
              <a:t>Mhz,Single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00"/>
              </a:spcBef>
            </a:pPr>
            <a:r>
              <a:rPr sz="1800" b="1" spc="-165" dirty="0">
                <a:solidFill>
                  <a:srgbClr val="FFFFFF"/>
                </a:solidFill>
                <a:latin typeface="Arial"/>
                <a:cs typeface="Arial"/>
              </a:rPr>
              <a:t>Core </a:t>
            </a:r>
            <a:r>
              <a:rPr sz="1800" b="1" spc="-145" dirty="0">
                <a:solidFill>
                  <a:srgbClr val="FFFFFF"/>
                </a:solidFill>
                <a:latin typeface="Arial"/>
                <a:cs typeface="Arial"/>
              </a:rPr>
              <a:t>Arm</a:t>
            </a:r>
            <a:r>
              <a:rPr sz="18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95" dirty="0">
                <a:solidFill>
                  <a:srgbClr val="FFFFFF"/>
                </a:solidFill>
                <a:latin typeface="Arial"/>
                <a:cs typeface="Arial"/>
              </a:rPr>
              <a:t>11</a:t>
            </a:r>
            <a:endParaRPr sz="18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41680" y="2453639"/>
            <a:ext cx="3788410" cy="645160"/>
          </a:xfrm>
          <a:custGeom>
            <a:avLst/>
            <a:gdLst/>
            <a:ahLst/>
            <a:cxnLst/>
            <a:rect l="l" t="t" r="r" b="b"/>
            <a:pathLst>
              <a:path w="3788410" h="645160">
                <a:moveTo>
                  <a:pt x="0" y="0"/>
                </a:moveTo>
                <a:lnTo>
                  <a:pt x="3788410" y="0"/>
                </a:lnTo>
                <a:lnTo>
                  <a:pt x="3788410" y="645159"/>
                </a:lnTo>
                <a:lnTo>
                  <a:pt x="0" y="645159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816610" y="2430780"/>
            <a:ext cx="4921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9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800" b="1" spc="-75" dirty="0">
                <a:solidFill>
                  <a:srgbClr val="FFFFFF"/>
                </a:solidFill>
                <a:latin typeface="Arial"/>
                <a:cs typeface="Arial"/>
              </a:rPr>
              <a:t>AM</a:t>
            </a:r>
            <a:endParaRPr sz="180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530090" y="2453639"/>
            <a:ext cx="4018279" cy="645160"/>
          </a:xfrm>
          <a:custGeom>
            <a:avLst/>
            <a:gdLst/>
            <a:ahLst/>
            <a:cxnLst/>
            <a:rect l="l" t="t" r="r" b="b"/>
            <a:pathLst>
              <a:path w="4018279" h="645160">
                <a:moveTo>
                  <a:pt x="0" y="0"/>
                </a:moveTo>
                <a:lnTo>
                  <a:pt x="4018280" y="0"/>
                </a:lnTo>
                <a:lnTo>
                  <a:pt x="4018280" y="645159"/>
                </a:lnTo>
                <a:lnTo>
                  <a:pt x="0" y="645159"/>
                </a:lnTo>
                <a:lnTo>
                  <a:pt x="0" y="0"/>
                </a:lnTo>
                <a:close/>
              </a:path>
            </a:pathLst>
          </a:custGeom>
          <a:solidFill>
            <a:srgbClr val="CFD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4701540" y="2430780"/>
            <a:ext cx="410209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85" dirty="0">
                <a:latin typeface="Arial"/>
                <a:cs typeface="Arial"/>
              </a:rPr>
              <a:t>6</a:t>
            </a:r>
            <a:r>
              <a:rPr sz="1800" spc="-275" dirty="0">
                <a:latin typeface="Arial"/>
                <a:cs typeface="Arial"/>
              </a:rPr>
              <a:t>G</a:t>
            </a:r>
            <a:r>
              <a:rPr sz="1800" spc="-225" dirty="0">
                <a:latin typeface="Arial"/>
                <a:cs typeface="Arial"/>
              </a:rPr>
              <a:t>B</a:t>
            </a:r>
            <a:endParaRPr sz="1800">
              <a:latin typeface="Arial"/>
              <a:cs typeface="Arial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8548369" y="2453639"/>
            <a:ext cx="4075429" cy="645160"/>
          </a:xfrm>
          <a:custGeom>
            <a:avLst/>
            <a:gdLst/>
            <a:ahLst/>
            <a:cxnLst/>
            <a:rect l="l" t="t" r="r" b="b"/>
            <a:pathLst>
              <a:path w="4075429" h="645160">
                <a:moveTo>
                  <a:pt x="0" y="0"/>
                </a:moveTo>
                <a:lnTo>
                  <a:pt x="4075429" y="0"/>
                </a:lnTo>
                <a:lnTo>
                  <a:pt x="4075429" y="645159"/>
                </a:lnTo>
                <a:lnTo>
                  <a:pt x="0" y="645159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8688069" y="2430780"/>
            <a:ext cx="7531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95" dirty="0">
                <a:solidFill>
                  <a:srgbClr val="FFFFFF"/>
                </a:solidFill>
                <a:latin typeface="Arial"/>
                <a:cs typeface="Arial"/>
              </a:rPr>
              <a:t>512</a:t>
            </a:r>
            <a:r>
              <a:rPr sz="1800" b="1" spc="-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110" dirty="0">
                <a:solidFill>
                  <a:srgbClr val="FFFFFF"/>
                </a:solidFill>
                <a:latin typeface="Arial"/>
                <a:cs typeface="Arial"/>
              </a:rPr>
              <a:t>MB</a:t>
            </a:r>
            <a:endParaRPr sz="180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41680" y="3098800"/>
            <a:ext cx="3788410" cy="1112520"/>
          </a:xfrm>
          <a:custGeom>
            <a:avLst/>
            <a:gdLst/>
            <a:ahLst/>
            <a:cxnLst/>
            <a:rect l="l" t="t" r="r" b="b"/>
            <a:pathLst>
              <a:path w="3788410" h="1112520">
                <a:moveTo>
                  <a:pt x="0" y="0"/>
                </a:moveTo>
                <a:lnTo>
                  <a:pt x="3788410" y="0"/>
                </a:lnTo>
                <a:lnTo>
                  <a:pt x="3788410" y="1112520"/>
                </a:lnTo>
                <a:lnTo>
                  <a:pt x="0" y="111252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816610" y="3075940"/>
            <a:ext cx="8547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65" dirty="0">
                <a:solidFill>
                  <a:srgbClr val="FFFFFF"/>
                </a:solidFill>
                <a:latin typeface="Arial"/>
                <a:cs typeface="Arial"/>
              </a:rPr>
              <a:t>Graphics</a:t>
            </a:r>
            <a:endParaRPr sz="1800">
              <a:latin typeface="Arial"/>
              <a:cs typeface="Arial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4530090" y="3098800"/>
            <a:ext cx="4018279" cy="1112520"/>
          </a:xfrm>
          <a:custGeom>
            <a:avLst/>
            <a:gdLst/>
            <a:ahLst/>
            <a:cxnLst/>
            <a:rect l="l" t="t" r="r" b="b"/>
            <a:pathLst>
              <a:path w="4018279" h="1112520">
                <a:moveTo>
                  <a:pt x="0" y="0"/>
                </a:moveTo>
                <a:lnTo>
                  <a:pt x="4018280" y="0"/>
                </a:lnTo>
                <a:lnTo>
                  <a:pt x="4018280" y="1112520"/>
                </a:lnTo>
                <a:lnTo>
                  <a:pt x="0" y="1112520"/>
                </a:lnTo>
                <a:lnTo>
                  <a:pt x="0" y="0"/>
                </a:lnTo>
                <a:close/>
              </a:path>
            </a:pathLst>
          </a:custGeom>
          <a:solidFill>
            <a:srgbClr val="CFD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4701540" y="3075940"/>
            <a:ext cx="12947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Arial"/>
                <a:cs typeface="Arial"/>
              </a:rPr>
              <a:t>Intel </a:t>
            </a:r>
            <a:r>
              <a:rPr sz="1800" spc="-190" dirty="0">
                <a:latin typeface="Arial"/>
                <a:cs typeface="Arial"/>
              </a:rPr>
              <a:t>HD</a:t>
            </a:r>
            <a:r>
              <a:rPr sz="1800" spc="-265" dirty="0">
                <a:latin typeface="Arial"/>
                <a:cs typeface="Arial"/>
              </a:rPr>
              <a:t> </a:t>
            </a:r>
            <a:r>
              <a:rPr sz="1800" spc="-90" dirty="0">
                <a:latin typeface="Arial"/>
                <a:cs typeface="Arial"/>
              </a:rPr>
              <a:t>3000</a:t>
            </a:r>
            <a:endParaRPr sz="1800">
              <a:latin typeface="Arial"/>
              <a:cs typeface="Arial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8548369" y="3098800"/>
            <a:ext cx="4075429" cy="1112520"/>
          </a:xfrm>
          <a:custGeom>
            <a:avLst/>
            <a:gdLst/>
            <a:ahLst/>
            <a:cxnLst/>
            <a:rect l="l" t="t" r="r" b="b"/>
            <a:pathLst>
              <a:path w="4075429" h="1112520">
                <a:moveTo>
                  <a:pt x="0" y="0"/>
                </a:moveTo>
                <a:lnTo>
                  <a:pt x="4075429" y="0"/>
                </a:lnTo>
                <a:lnTo>
                  <a:pt x="4075429" y="1112520"/>
                </a:lnTo>
                <a:lnTo>
                  <a:pt x="0" y="111252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8688069" y="3051809"/>
            <a:ext cx="22218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20" dirty="0">
                <a:solidFill>
                  <a:srgbClr val="FFFFFF"/>
                </a:solidFill>
                <a:latin typeface="Arial"/>
                <a:cs typeface="Arial"/>
              </a:rPr>
              <a:t>Dual </a:t>
            </a:r>
            <a:r>
              <a:rPr sz="1800" b="1" spc="-140" dirty="0">
                <a:solidFill>
                  <a:srgbClr val="FFFFFF"/>
                </a:solidFill>
                <a:latin typeface="Arial"/>
                <a:cs typeface="Arial"/>
              </a:rPr>
              <a:t>core </a:t>
            </a:r>
            <a:r>
              <a:rPr sz="1800" b="1" spc="-114" dirty="0">
                <a:solidFill>
                  <a:srgbClr val="FFFFFF"/>
                </a:solidFill>
                <a:latin typeface="Arial"/>
                <a:cs typeface="Arial"/>
              </a:rPr>
              <a:t>video </a:t>
            </a:r>
            <a:r>
              <a:rPr sz="1800" b="1" spc="-140" dirty="0">
                <a:solidFill>
                  <a:srgbClr val="FFFFFF"/>
                </a:solidFill>
                <a:latin typeface="Arial"/>
                <a:cs typeface="Arial"/>
              </a:rPr>
              <a:t>core</a:t>
            </a:r>
            <a:r>
              <a:rPr sz="18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85" dirty="0">
                <a:solidFill>
                  <a:srgbClr val="FFFFFF"/>
                </a:solidFill>
                <a:latin typeface="Arial"/>
                <a:cs typeface="Arial"/>
              </a:rPr>
              <a:t>IV</a:t>
            </a:r>
            <a:endParaRPr sz="1800">
              <a:latin typeface="Arial"/>
              <a:cs typeface="Arial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741680" y="4211320"/>
            <a:ext cx="3788410" cy="654050"/>
          </a:xfrm>
          <a:custGeom>
            <a:avLst/>
            <a:gdLst/>
            <a:ahLst/>
            <a:cxnLst/>
            <a:rect l="l" t="t" r="r" b="b"/>
            <a:pathLst>
              <a:path w="3788410" h="654050">
                <a:moveTo>
                  <a:pt x="0" y="0"/>
                </a:moveTo>
                <a:lnTo>
                  <a:pt x="3788410" y="0"/>
                </a:lnTo>
                <a:lnTo>
                  <a:pt x="3788410" y="654050"/>
                </a:lnTo>
                <a:lnTo>
                  <a:pt x="0" y="65405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816610" y="4188459"/>
            <a:ext cx="8540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32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800" b="1" spc="1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800" b="1" spc="-125" dirty="0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sz="1800" b="1" spc="-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800" b="1" spc="-7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800" b="1" spc="-12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800" b="1" spc="-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800" b="1" spc="2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endParaRPr sz="1800">
              <a:latin typeface="Arial"/>
              <a:cs typeface="Arial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4530090" y="4211320"/>
            <a:ext cx="4018279" cy="654050"/>
          </a:xfrm>
          <a:custGeom>
            <a:avLst/>
            <a:gdLst/>
            <a:ahLst/>
            <a:cxnLst/>
            <a:rect l="l" t="t" r="r" b="b"/>
            <a:pathLst>
              <a:path w="4018279" h="654050">
                <a:moveTo>
                  <a:pt x="0" y="0"/>
                </a:moveTo>
                <a:lnTo>
                  <a:pt x="4018280" y="0"/>
                </a:lnTo>
                <a:lnTo>
                  <a:pt x="4018280" y="654050"/>
                </a:lnTo>
                <a:lnTo>
                  <a:pt x="0" y="654050"/>
                </a:lnTo>
                <a:lnTo>
                  <a:pt x="0" y="0"/>
                </a:lnTo>
                <a:close/>
              </a:path>
            </a:pathLst>
          </a:custGeom>
          <a:solidFill>
            <a:srgbClr val="CFD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4701540" y="4188459"/>
            <a:ext cx="3409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25" dirty="0">
                <a:latin typeface="Arial"/>
                <a:cs typeface="Arial"/>
              </a:rPr>
              <a:t>Y</a:t>
            </a:r>
            <a:r>
              <a:rPr sz="1800" spc="-110" dirty="0">
                <a:latin typeface="Arial"/>
                <a:cs typeface="Arial"/>
              </a:rPr>
              <a:t>e</a:t>
            </a:r>
            <a:r>
              <a:rPr sz="1800" spc="-200" dirty="0">
                <a:latin typeface="Arial"/>
                <a:cs typeface="Arial"/>
              </a:rPr>
              <a:t>s</a:t>
            </a:r>
            <a:endParaRPr sz="1800">
              <a:latin typeface="Arial"/>
              <a:cs typeface="Arial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8548369" y="4211320"/>
            <a:ext cx="4075429" cy="654050"/>
          </a:xfrm>
          <a:custGeom>
            <a:avLst/>
            <a:gdLst/>
            <a:ahLst/>
            <a:cxnLst/>
            <a:rect l="l" t="t" r="r" b="b"/>
            <a:pathLst>
              <a:path w="4075429" h="654050">
                <a:moveTo>
                  <a:pt x="0" y="0"/>
                </a:moveTo>
                <a:lnTo>
                  <a:pt x="4075429" y="0"/>
                </a:lnTo>
                <a:lnTo>
                  <a:pt x="4075429" y="654050"/>
                </a:lnTo>
                <a:lnTo>
                  <a:pt x="0" y="65405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8688069" y="4188459"/>
            <a:ext cx="3511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70" dirty="0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sz="1800" b="1" spc="-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800" b="1" spc="-28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endParaRPr sz="1800">
              <a:latin typeface="Arial"/>
              <a:cs typeface="Arial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741680" y="4865370"/>
            <a:ext cx="3788410" cy="645160"/>
          </a:xfrm>
          <a:custGeom>
            <a:avLst/>
            <a:gdLst/>
            <a:ahLst/>
            <a:cxnLst/>
            <a:rect l="l" t="t" r="r" b="b"/>
            <a:pathLst>
              <a:path w="3788410" h="645160">
                <a:moveTo>
                  <a:pt x="0" y="0"/>
                </a:moveTo>
                <a:lnTo>
                  <a:pt x="3788410" y="0"/>
                </a:lnTo>
                <a:lnTo>
                  <a:pt x="3788410" y="645159"/>
                </a:lnTo>
                <a:lnTo>
                  <a:pt x="0" y="645159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816610" y="4842509"/>
            <a:ext cx="7550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60" dirty="0">
                <a:solidFill>
                  <a:srgbClr val="FFFFFF"/>
                </a:solidFill>
                <a:latin typeface="Arial"/>
                <a:cs typeface="Arial"/>
              </a:rPr>
              <a:t>USB</a:t>
            </a:r>
            <a:r>
              <a:rPr sz="1800" b="1" spc="-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75" dirty="0">
                <a:solidFill>
                  <a:srgbClr val="FFFFFF"/>
                </a:solidFill>
                <a:latin typeface="Arial"/>
                <a:cs typeface="Arial"/>
              </a:rPr>
              <a:t>2.0</a:t>
            </a:r>
            <a:endParaRPr sz="1800">
              <a:latin typeface="Arial"/>
              <a:cs typeface="Arial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530090" y="4865370"/>
            <a:ext cx="4018279" cy="645160"/>
          </a:xfrm>
          <a:custGeom>
            <a:avLst/>
            <a:gdLst/>
            <a:ahLst/>
            <a:cxnLst/>
            <a:rect l="l" t="t" r="r" b="b"/>
            <a:pathLst>
              <a:path w="4018279" h="645160">
                <a:moveTo>
                  <a:pt x="0" y="0"/>
                </a:moveTo>
                <a:lnTo>
                  <a:pt x="4018280" y="0"/>
                </a:lnTo>
                <a:lnTo>
                  <a:pt x="4018280" y="645159"/>
                </a:lnTo>
                <a:lnTo>
                  <a:pt x="0" y="645159"/>
                </a:lnTo>
                <a:lnTo>
                  <a:pt x="0" y="0"/>
                </a:lnTo>
                <a:close/>
              </a:path>
            </a:pathLst>
          </a:custGeom>
          <a:solidFill>
            <a:srgbClr val="CFD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4701540" y="4842509"/>
            <a:ext cx="3409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25" dirty="0">
                <a:latin typeface="Arial"/>
                <a:cs typeface="Arial"/>
              </a:rPr>
              <a:t>Y</a:t>
            </a:r>
            <a:r>
              <a:rPr sz="1800" spc="-110" dirty="0">
                <a:latin typeface="Arial"/>
                <a:cs typeface="Arial"/>
              </a:rPr>
              <a:t>e</a:t>
            </a:r>
            <a:r>
              <a:rPr sz="1800" spc="-200" dirty="0">
                <a:latin typeface="Arial"/>
                <a:cs typeface="Arial"/>
              </a:rPr>
              <a:t>s</a:t>
            </a:r>
            <a:endParaRPr sz="1800">
              <a:latin typeface="Arial"/>
              <a:cs typeface="Arial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8548369" y="4865370"/>
            <a:ext cx="4075429" cy="645160"/>
          </a:xfrm>
          <a:custGeom>
            <a:avLst/>
            <a:gdLst/>
            <a:ahLst/>
            <a:cxnLst/>
            <a:rect l="l" t="t" r="r" b="b"/>
            <a:pathLst>
              <a:path w="4075429" h="645160">
                <a:moveTo>
                  <a:pt x="0" y="0"/>
                </a:moveTo>
                <a:lnTo>
                  <a:pt x="4075429" y="0"/>
                </a:lnTo>
                <a:lnTo>
                  <a:pt x="4075429" y="645159"/>
                </a:lnTo>
                <a:lnTo>
                  <a:pt x="0" y="645159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8688069" y="4842509"/>
            <a:ext cx="3511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70" dirty="0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sz="1800" b="1" spc="-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800" b="1" spc="-28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endParaRPr sz="1800">
              <a:latin typeface="Arial"/>
              <a:cs typeface="Arial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41680" y="5510529"/>
            <a:ext cx="3788410" cy="1112520"/>
          </a:xfrm>
          <a:custGeom>
            <a:avLst/>
            <a:gdLst/>
            <a:ahLst/>
            <a:cxnLst/>
            <a:rect l="l" t="t" r="r" b="b"/>
            <a:pathLst>
              <a:path w="3788410" h="1112520">
                <a:moveTo>
                  <a:pt x="0" y="0"/>
                </a:moveTo>
                <a:lnTo>
                  <a:pt x="3788410" y="0"/>
                </a:lnTo>
                <a:lnTo>
                  <a:pt x="3788410" y="1112520"/>
                </a:lnTo>
                <a:lnTo>
                  <a:pt x="0" y="111252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816610" y="5486400"/>
            <a:ext cx="1004569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10" dirty="0">
                <a:solidFill>
                  <a:srgbClr val="FFFFFF"/>
                </a:solidFill>
                <a:latin typeface="Arial"/>
                <a:cs typeface="Arial"/>
              </a:rPr>
              <a:t>Video</a:t>
            </a:r>
            <a:r>
              <a:rPr sz="1800" b="1" spc="-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60" dirty="0">
                <a:solidFill>
                  <a:srgbClr val="FFFFFF"/>
                </a:solidFill>
                <a:latin typeface="Arial"/>
                <a:cs typeface="Arial"/>
              </a:rPr>
              <a:t>O/P</a:t>
            </a:r>
            <a:endParaRPr sz="1800">
              <a:latin typeface="Arial"/>
              <a:cs typeface="Arial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4530090" y="5510529"/>
            <a:ext cx="4018279" cy="1112520"/>
          </a:xfrm>
          <a:custGeom>
            <a:avLst/>
            <a:gdLst/>
            <a:ahLst/>
            <a:cxnLst/>
            <a:rect l="l" t="t" r="r" b="b"/>
            <a:pathLst>
              <a:path w="4018279" h="1112520">
                <a:moveTo>
                  <a:pt x="0" y="0"/>
                </a:moveTo>
                <a:lnTo>
                  <a:pt x="4018280" y="0"/>
                </a:lnTo>
                <a:lnTo>
                  <a:pt x="4018280" y="1112520"/>
                </a:lnTo>
                <a:lnTo>
                  <a:pt x="0" y="1112520"/>
                </a:lnTo>
                <a:lnTo>
                  <a:pt x="0" y="0"/>
                </a:lnTo>
                <a:close/>
              </a:path>
            </a:pathLst>
          </a:custGeom>
          <a:solidFill>
            <a:srgbClr val="CFD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4701540" y="5486400"/>
            <a:ext cx="10744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4" dirty="0">
                <a:latin typeface="Arial"/>
                <a:cs typeface="Arial"/>
              </a:rPr>
              <a:t>VGA</a:t>
            </a:r>
            <a:r>
              <a:rPr sz="1800" spc="-155" dirty="0">
                <a:latin typeface="Arial"/>
                <a:cs typeface="Arial"/>
              </a:rPr>
              <a:t> </a:t>
            </a:r>
            <a:r>
              <a:rPr sz="1800" spc="-95" dirty="0">
                <a:latin typeface="Arial"/>
                <a:cs typeface="Arial"/>
              </a:rPr>
              <a:t>,HDMI</a:t>
            </a:r>
            <a:endParaRPr sz="1800">
              <a:latin typeface="Arial"/>
              <a:cs typeface="Arial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8548369" y="5510529"/>
            <a:ext cx="4075429" cy="1112520"/>
          </a:xfrm>
          <a:custGeom>
            <a:avLst/>
            <a:gdLst/>
            <a:ahLst/>
            <a:cxnLst/>
            <a:rect l="l" t="t" r="r" b="b"/>
            <a:pathLst>
              <a:path w="4075429" h="1112520">
                <a:moveTo>
                  <a:pt x="0" y="0"/>
                </a:moveTo>
                <a:lnTo>
                  <a:pt x="4075429" y="0"/>
                </a:lnTo>
                <a:lnTo>
                  <a:pt x="4075429" y="1112520"/>
                </a:lnTo>
                <a:lnTo>
                  <a:pt x="0" y="111252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 txBox="1"/>
          <p:nvPr/>
        </p:nvSpPr>
        <p:spPr>
          <a:xfrm>
            <a:off x="8688069" y="5464809"/>
            <a:ext cx="20828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45" dirty="0">
                <a:solidFill>
                  <a:srgbClr val="FFFFFF"/>
                </a:solidFill>
                <a:latin typeface="Arial"/>
                <a:cs typeface="Arial"/>
              </a:rPr>
              <a:t>Composite </a:t>
            </a:r>
            <a:r>
              <a:rPr sz="1800" b="1" spc="-290" dirty="0">
                <a:solidFill>
                  <a:srgbClr val="FFFFFF"/>
                </a:solidFill>
                <a:latin typeface="Arial"/>
                <a:cs typeface="Arial"/>
              </a:rPr>
              <a:t>RCA</a:t>
            </a:r>
            <a:r>
              <a:rPr sz="1800" b="1" spc="-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75" dirty="0">
                <a:solidFill>
                  <a:srgbClr val="FFFFFF"/>
                </a:solidFill>
                <a:latin typeface="Arial"/>
                <a:cs typeface="Arial"/>
              </a:rPr>
              <a:t>HDMI</a:t>
            </a:r>
            <a:endParaRPr sz="1800">
              <a:latin typeface="Arial"/>
              <a:cs typeface="Arial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741680" y="6623050"/>
            <a:ext cx="3788410" cy="641350"/>
          </a:xfrm>
          <a:custGeom>
            <a:avLst/>
            <a:gdLst/>
            <a:ahLst/>
            <a:cxnLst/>
            <a:rect l="l" t="t" r="r" b="b"/>
            <a:pathLst>
              <a:path w="3788410" h="641350">
                <a:moveTo>
                  <a:pt x="0" y="0"/>
                </a:moveTo>
                <a:lnTo>
                  <a:pt x="3788410" y="0"/>
                </a:lnTo>
                <a:lnTo>
                  <a:pt x="3788410" y="641350"/>
                </a:lnTo>
                <a:lnTo>
                  <a:pt x="0" y="64135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816610" y="6598919"/>
            <a:ext cx="1014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35" dirty="0">
                <a:solidFill>
                  <a:srgbClr val="FFFFFF"/>
                </a:solidFill>
                <a:latin typeface="Arial"/>
                <a:cs typeface="Arial"/>
              </a:rPr>
              <a:t>Audio</a:t>
            </a:r>
            <a:r>
              <a:rPr sz="1800" b="1" spc="-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60" dirty="0">
                <a:solidFill>
                  <a:srgbClr val="FFFFFF"/>
                </a:solidFill>
                <a:latin typeface="Arial"/>
                <a:cs typeface="Arial"/>
              </a:rPr>
              <a:t>O/P</a:t>
            </a:r>
            <a:endParaRPr sz="1800">
              <a:latin typeface="Arial"/>
              <a:cs typeface="Arial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4530090" y="6623050"/>
            <a:ext cx="4018279" cy="641350"/>
          </a:xfrm>
          <a:custGeom>
            <a:avLst/>
            <a:gdLst/>
            <a:ahLst/>
            <a:cxnLst/>
            <a:rect l="l" t="t" r="r" b="b"/>
            <a:pathLst>
              <a:path w="4018279" h="641350">
                <a:moveTo>
                  <a:pt x="0" y="0"/>
                </a:moveTo>
                <a:lnTo>
                  <a:pt x="4018280" y="0"/>
                </a:lnTo>
                <a:lnTo>
                  <a:pt x="4018280" y="641350"/>
                </a:lnTo>
                <a:lnTo>
                  <a:pt x="0" y="641350"/>
                </a:lnTo>
                <a:lnTo>
                  <a:pt x="0" y="0"/>
                </a:lnTo>
                <a:close/>
              </a:path>
            </a:pathLst>
          </a:custGeom>
          <a:solidFill>
            <a:srgbClr val="CFD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 txBox="1"/>
          <p:nvPr/>
        </p:nvSpPr>
        <p:spPr>
          <a:xfrm>
            <a:off x="4701540" y="6598919"/>
            <a:ext cx="3409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25" dirty="0">
                <a:latin typeface="Arial"/>
                <a:cs typeface="Arial"/>
              </a:rPr>
              <a:t>Y</a:t>
            </a:r>
            <a:r>
              <a:rPr sz="1800" spc="-110" dirty="0">
                <a:latin typeface="Arial"/>
                <a:cs typeface="Arial"/>
              </a:rPr>
              <a:t>e</a:t>
            </a:r>
            <a:r>
              <a:rPr sz="1800" spc="-200" dirty="0">
                <a:latin typeface="Arial"/>
                <a:cs typeface="Arial"/>
              </a:rPr>
              <a:t>s</a:t>
            </a:r>
            <a:endParaRPr sz="1800">
              <a:latin typeface="Arial"/>
              <a:cs typeface="Arial"/>
            </a:endParaRPr>
          </a:p>
        </p:txBody>
      </p:sp>
      <p:sp>
        <p:nvSpPr>
          <p:cNvPr id="48" name="object 48"/>
          <p:cNvSpPr/>
          <p:nvPr/>
        </p:nvSpPr>
        <p:spPr>
          <a:xfrm>
            <a:off x="8548369" y="6623050"/>
            <a:ext cx="4075429" cy="641350"/>
          </a:xfrm>
          <a:custGeom>
            <a:avLst/>
            <a:gdLst/>
            <a:ahLst/>
            <a:cxnLst/>
            <a:rect l="l" t="t" r="r" b="b"/>
            <a:pathLst>
              <a:path w="4075429" h="641350">
                <a:moveTo>
                  <a:pt x="0" y="0"/>
                </a:moveTo>
                <a:lnTo>
                  <a:pt x="4075429" y="0"/>
                </a:lnTo>
                <a:lnTo>
                  <a:pt x="4075429" y="641350"/>
                </a:lnTo>
                <a:lnTo>
                  <a:pt x="0" y="64135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 txBox="1"/>
          <p:nvPr/>
        </p:nvSpPr>
        <p:spPr>
          <a:xfrm>
            <a:off x="8688069" y="6598919"/>
            <a:ext cx="3511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70" dirty="0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sz="1800" b="1" spc="-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800" b="1" spc="-28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endParaRPr sz="1800">
              <a:latin typeface="Arial"/>
              <a:cs typeface="Arial"/>
            </a:endParaRPr>
          </a:p>
        </p:txBody>
      </p:sp>
      <p:sp>
        <p:nvSpPr>
          <p:cNvPr id="50" name="object 50"/>
          <p:cNvSpPr/>
          <p:nvPr/>
        </p:nvSpPr>
        <p:spPr>
          <a:xfrm>
            <a:off x="741680" y="7264400"/>
            <a:ext cx="3788410" cy="643890"/>
          </a:xfrm>
          <a:custGeom>
            <a:avLst/>
            <a:gdLst/>
            <a:ahLst/>
            <a:cxnLst/>
            <a:rect l="l" t="t" r="r" b="b"/>
            <a:pathLst>
              <a:path w="3788410" h="643890">
                <a:moveTo>
                  <a:pt x="0" y="0"/>
                </a:moveTo>
                <a:lnTo>
                  <a:pt x="3788410" y="0"/>
                </a:lnTo>
                <a:lnTo>
                  <a:pt x="3788410" y="643889"/>
                </a:lnTo>
                <a:lnTo>
                  <a:pt x="0" y="643889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 txBox="1"/>
          <p:nvPr/>
        </p:nvSpPr>
        <p:spPr>
          <a:xfrm>
            <a:off x="816610" y="7241540"/>
            <a:ext cx="7531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45" dirty="0">
                <a:solidFill>
                  <a:srgbClr val="FFFFFF"/>
                </a:solidFill>
                <a:latin typeface="Arial"/>
                <a:cs typeface="Arial"/>
              </a:rPr>
              <a:t>Storage</a:t>
            </a:r>
            <a:endParaRPr sz="1800">
              <a:latin typeface="Arial"/>
              <a:cs typeface="Arial"/>
            </a:endParaRPr>
          </a:p>
        </p:txBody>
      </p:sp>
      <p:sp>
        <p:nvSpPr>
          <p:cNvPr id="52" name="object 52"/>
          <p:cNvSpPr/>
          <p:nvPr/>
        </p:nvSpPr>
        <p:spPr>
          <a:xfrm>
            <a:off x="4530090" y="7264400"/>
            <a:ext cx="4018279" cy="643890"/>
          </a:xfrm>
          <a:custGeom>
            <a:avLst/>
            <a:gdLst/>
            <a:ahLst/>
            <a:cxnLst/>
            <a:rect l="l" t="t" r="r" b="b"/>
            <a:pathLst>
              <a:path w="4018279" h="643890">
                <a:moveTo>
                  <a:pt x="0" y="0"/>
                </a:moveTo>
                <a:lnTo>
                  <a:pt x="4018280" y="0"/>
                </a:lnTo>
                <a:lnTo>
                  <a:pt x="4018280" y="643889"/>
                </a:lnTo>
                <a:lnTo>
                  <a:pt x="0" y="643889"/>
                </a:lnTo>
                <a:lnTo>
                  <a:pt x="0" y="0"/>
                </a:lnTo>
                <a:close/>
              </a:path>
            </a:pathLst>
          </a:custGeom>
          <a:solidFill>
            <a:srgbClr val="CFD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 txBox="1"/>
          <p:nvPr/>
        </p:nvSpPr>
        <p:spPr>
          <a:xfrm>
            <a:off x="4701540" y="7241540"/>
            <a:ext cx="15621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90" dirty="0">
                <a:latin typeface="Arial"/>
                <a:cs typeface="Arial"/>
              </a:rPr>
              <a:t>500 </a:t>
            </a:r>
            <a:r>
              <a:rPr sz="1800" spc="-245" dirty="0">
                <a:latin typeface="Arial"/>
                <a:cs typeface="Arial"/>
              </a:rPr>
              <a:t>GB</a:t>
            </a:r>
            <a:r>
              <a:rPr sz="1800" spc="-155" dirty="0">
                <a:latin typeface="Arial"/>
                <a:cs typeface="Arial"/>
              </a:rPr>
              <a:t> </a:t>
            </a:r>
            <a:r>
              <a:rPr sz="1800" spc="-90" dirty="0">
                <a:latin typeface="Arial"/>
                <a:cs typeface="Arial"/>
              </a:rPr>
              <a:t>Harddisk</a:t>
            </a:r>
            <a:endParaRPr sz="1800">
              <a:latin typeface="Arial"/>
              <a:cs typeface="Arial"/>
            </a:endParaRPr>
          </a:p>
        </p:txBody>
      </p:sp>
      <p:sp>
        <p:nvSpPr>
          <p:cNvPr id="54" name="object 54"/>
          <p:cNvSpPr/>
          <p:nvPr/>
        </p:nvSpPr>
        <p:spPr>
          <a:xfrm>
            <a:off x="8548369" y="7264400"/>
            <a:ext cx="4075429" cy="643890"/>
          </a:xfrm>
          <a:custGeom>
            <a:avLst/>
            <a:gdLst/>
            <a:ahLst/>
            <a:cxnLst/>
            <a:rect l="l" t="t" r="r" b="b"/>
            <a:pathLst>
              <a:path w="4075429" h="643890">
                <a:moveTo>
                  <a:pt x="0" y="0"/>
                </a:moveTo>
                <a:lnTo>
                  <a:pt x="4075429" y="0"/>
                </a:lnTo>
                <a:lnTo>
                  <a:pt x="4075429" y="643889"/>
                </a:lnTo>
                <a:lnTo>
                  <a:pt x="0" y="643889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 txBox="1"/>
          <p:nvPr/>
        </p:nvSpPr>
        <p:spPr>
          <a:xfrm>
            <a:off x="8688069" y="7241540"/>
            <a:ext cx="13747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95" dirty="0">
                <a:solidFill>
                  <a:srgbClr val="FFFFFF"/>
                </a:solidFill>
                <a:latin typeface="Arial"/>
                <a:cs typeface="Arial"/>
              </a:rPr>
              <a:t>32 </a:t>
            </a:r>
            <a:r>
              <a:rPr sz="1800" b="1" spc="-270" dirty="0">
                <a:solidFill>
                  <a:srgbClr val="FFFFFF"/>
                </a:solidFill>
                <a:latin typeface="Arial"/>
                <a:cs typeface="Arial"/>
              </a:rPr>
              <a:t>GB </a:t>
            </a:r>
            <a:r>
              <a:rPr sz="1800" b="1" spc="-260" dirty="0">
                <a:solidFill>
                  <a:srgbClr val="FFFFFF"/>
                </a:solidFill>
                <a:latin typeface="Arial"/>
                <a:cs typeface="Arial"/>
              </a:rPr>
              <a:t>SD</a:t>
            </a:r>
            <a:r>
              <a:rPr sz="1800" b="1" spc="-22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170" dirty="0">
                <a:solidFill>
                  <a:srgbClr val="FFFFFF"/>
                </a:solidFill>
                <a:latin typeface="Arial"/>
                <a:cs typeface="Arial"/>
              </a:rPr>
              <a:t>Card</a:t>
            </a:r>
            <a:endParaRPr sz="1800">
              <a:latin typeface="Arial"/>
              <a:cs typeface="Arial"/>
            </a:endParaRPr>
          </a:p>
        </p:txBody>
      </p:sp>
      <p:sp>
        <p:nvSpPr>
          <p:cNvPr id="56" name="object 56"/>
          <p:cNvSpPr/>
          <p:nvPr/>
        </p:nvSpPr>
        <p:spPr>
          <a:xfrm>
            <a:off x="741680" y="7908290"/>
            <a:ext cx="3788410" cy="642620"/>
          </a:xfrm>
          <a:custGeom>
            <a:avLst/>
            <a:gdLst/>
            <a:ahLst/>
            <a:cxnLst/>
            <a:rect l="l" t="t" r="r" b="b"/>
            <a:pathLst>
              <a:path w="3788410" h="642620">
                <a:moveTo>
                  <a:pt x="0" y="0"/>
                </a:moveTo>
                <a:lnTo>
                  <a:pt x="3788410" y="0"/>
                </a:lnTo>
                <a:lnTo>
                  <a:pt x="3788410" y="642619"/>
                </a:lnTo>
                <a:lnTo>
                  <a:pt x="0" y="642619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 txBox="1"/>
          <p:nvPr/>
        </p:nvSpPr>
        <p:spPr>
          <a:xfrm>
            <a:off x="816610" y="7885430"/>
            <a:ext cx="17183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14" dirty="0">
                <a:solidFill>
                  <a:srgbClr val="FFFFFF"/>
                </a:solidFill>
                <a:latin typeface="Arial"/>
                <a:cs typeface="Arial"/>
              </a:rPr>
              <a:t>Operating</a:t>
            </a:r>
            <a:r>
              <a:rPr sz="1800" b="1" spc="-1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170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endParaRPr sz="1800">
              <a:latin typeface="Arial"/>
              <a:cs typeface="Arial"/>
            </a:endParaRPr>
          </a:p>
        </p:txBody>
      </p:sp>
      <p:sp>
        <p:nvSpPr>
          <p:cNvPr id="58" name="object 58"/>
          <p:cNvSpPr/>
          <p:nvPr/>
        </p:nvSpPr>
        <p:spPr>
          <a:xfrm>
            <a:off x="4530090" y="7908290"/>
            <a:ext cx="4018279" cy="642620"/>
          </a:xfrm>
          <a:custGeom>
            <a:avLst/>
            <a:gdLst/>
            <a:ahLst/>
            <a:cxnLst/>
            <a:rect l="l" t="t" r="r" b="b"/>
            <a:pathLst>
              <a:path w="4018279" h="642620">
                <a:moveTo>
                  <a:pt x="0" y="0"/>
                </a:moveTo>
                <a:lnTo>
                  <a:pt x="4018280" y="0"/>
                </a:lnTo>
                <a:lnTo>
                  <a:pt x="4018280" y="642619"/>
                </a:lnTo>
                <a:lnTo>
                  <a:pt x="0" y="642619"/>
                </a:lnTo>
                <a:lnTo>
                  <a:pt x="0" y="0"/>
                </a:lnTo>
                <a:close/>
              </a:path>
            </a:pathLst>
          </a:custGeom>
          <a:solidFill>
            <a:srgbClr val="CFD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 txBox="1"/>
          <p:nvPr/>
        </p:nvSpPr>
        <p:spPr>
          <a:xfrm>
            <a:off x="4701540" y="7885430"/>
            <a:ext cx="14687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45" dirty="0">
                <a:latin typeface="Arial"/>
                <a:cs typeface="Arial"/>
              </a:rPr>
              <a:t>L</a:t>
            </a:r>
            <a:r>
              <a:rPr sz="1800" spc="5" dirty="0">
                <a:latin typeface="Arial"/>
                <a:cs typeface="Arial"/>
              </a:rPr>
              <a:t>i</a:t>
            </a:r>
            <a:r>
              <a:rPr sz="1800" spc="-70" dirty="0">
                <a:latin typeface="Arial"/>
                <a:cs typeface="Arial"/>
              </a:rPr>
              <a:t>n</a:t>
            </a:r>
            <a:r>
              <a:rPr sz="1800" spc="-60" dirty="0">
                <a:latin typeface="Arial"/>
                <a:cs typeface="Arial"/>
              </a:rPr>
              <a:t>u</a:t>
            </a:r>
            <a:r>
              <a:rPr sz="1800" spc="40" dirty="0">
                <a:latin typeface="Arial"/>
                <a:cs typeface="Arial"/>
              </a:rPr>
              <a:t>x</a:t>
            </a:r>
            <a:r>
              <a:rPr sz="1800" spc="25" dirty="0">
                <a:latin typeface="Arial"/>
                <a:cs typeface="Arial"/>
              </a:rPr>
              <a:t>/</a:t>
            </a:r>
            <a:r>
              <a:rPr sz="1800" spc="-114" dirty="0">
                <a:latin typeface="Arial"/>
                <a:cs typeface="Arial"/>
              </a:rPr>
              <a:t>W</a:t>
            </a:r>
            <a:r>
              <a:rPr sz="1800" spc="5" dirty="0">
                <a:latin typeface="Arial"/>
                <a:cs typeface="Arial"/>
              </a:rPr>
              <a:t>i</a:t>
            </a:r>
            <a:r>
              <a:rPr sz="1800" spc="-60" dirty="0">
                <a:latin typeface="Arial"/>
                <a:cs typeface="Arial"/>
              </a:rPr>
              <a:t>nd</a:t>
            </a:r>
            <a:r>
              <a:rPr sz="1800" spc="-35" dirty="0">
                <a:latin typeface="Arial"/>
                <a:cs typeface="Arial"/>
              </a:rPr>
              <a:t>o</a:t>
            </a:r>
            <a:r>
              <a:rPr sz="1800" spc="-50" dirty="0">
                <a:latin typeface="Arial"/>
                <a:cs typeface="Arial"/>
              </a:rPr>
              <a:t>w</a:t>
            </a:r>
            <a:r>
              <a:rPr sz="1800" spc="-200" dirty="0">
                <a:latin typeface="Arial"/>
                <a:cs typeface="Arial"/>
              </a:rPr>
              <a:t>s</a:t>
            </a:r>
            <a:endParaRPr sz="1800">
              <a:latin typeface="Arial"/>
              <a:cs typeface="Arial"/>
            </a:endParaRPr>
          </a:p>
        </p:txBody>
      </p:sp>
      <p:sp>
        <p:nvSpPr>
          <p:cNvPr id="60" name="object 60"/>
          <p:cNvSpPr/>
          <p:nvPr/>
        </p:nvSpPr>
        <p:spPr>
          <a:xfrm>
            <a:off x="8548369" y="7908290"/>
            <a:ext cx="4075429" cy="642620"/>
          </a:xfrm>
          <a:custGeom>
            <a:avLst/>
            <a:gdLst/>
            <a:ahLst/>
            <a:cxnLst/>
            <a:rect l="l" t="t" r="r" b="b"/>
            <a:pathLst>
              <a:path w="4075429" h="642620">
                <a:moveTo>
                  <a:pt x="0" y="0"/>
                </a:moveTo>
                <a:lnTo>
                  <a:pt x="4075429" y="0"/>
                </a:lnTo>
                <a:lnTo>
                  <a:pt x="4075429" y="642619"/>
                </a:lnTo>
                <a:lnTo>
                  <a:pt x="0" y="642619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 txBox="1"/>
          <p:nvPr/>
        </p:nvSpPr>
        <p:spPr>
          <a:xfrm>
            <a:off x="8688069" y="7885430"/>
            <a:ext cx="10223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35" dirty="0">
                <a:solidFill>
                  <a:srgbClr val="FFFFFF"/>
                </a:solidFill>
                <a:latin typeface="Arial"/>
                <a:cs typeface="Arial"/>
              </a:rPr>
              <a:t>Only</a:t>
            </a:r>
            <a:r>
              <a:rPr sz="1800" b="1" spc="-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170" dirty="0">
                <a:solidFill>
                  <a:srgbClr val="FFFFFF"/>
                </a:solidFill>
                <a:latin typeface="Arial"/>
                <a:cs typeface="Arial"/>
              </a:rPr>
              <a:t>Linux</a:t>
            </a:r>
            <a:endParaRPr sz="1800">
              <a:latin typeface="Arial"/>
              <a:cs typeface="Arial"/>
            </a:endParaRPr>
          </a:p>
        </p:txBody>
      </p:sp>
      <p:sp>
        <p:nvSpPr>
          <p:cNvPr id="62" name="object 62"/>
          <p:cNvSpPr/>
          <p:nvPr/>
        </p:nvSpPr>
        <p:spPr>
          <a:xfrm>
            <a:off x="741680" y="8550909"/>
            <a:ext cx="3788410" cy="643890"/>
          </a:xfrm>
          <a:custGeom>
            <a:avLst/>
            <a:gdLst/>
            <a:ahLst/>
            <a:cxnLst/>
            <a:rect l="l" t="t" r="r" b="b"/>
            <a:pathLst>
              <a:path w="3788410" h="643890">
                <a:moveTo>
                  <a:pt x="0" y="0"/>
                </a:moveTo>
                <a:lnTo>
                  <a:pt x="3788410" y="0"/>
                </a:lnTo>
                <a:lnTo>
                  <a:pt x="3788410" y="643890"/>
                </a:lnTo>
                <a:lnTo>
                  <a:pt x="0" y="64389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 txBox="1"/>
          <p:nvPr/>
        </p:nvSpPr>
        <p:spPr>
          <a:xfrm>
            <a:off x="816610" y="8526780"/>
            <a:ext cx="11360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50" dirty="0">
                <a:solidFill>
                  <a:srgbClr val="FFFFFF"/>
                </a:solidFill>
                <a:latin typeface="Arial"/>
                <a:cs typeface="Arial"/>
              </a:rPr>
              <a:t>Dimensions</a:t>
            </a:r>
            <a:endParaRPr sz="1800">
              <a:latin typeface="Arial"/>
              <a:cs typeface="Arial"/>
            </a:endParaRPr>
          </a:p>
        </p:txBody>
      </p:sp>
      <p:sp>
        <p:nvSpPr>
          <p:cNvPr id="64" name="object 64"/>
          <p:cNvSpPr/>
          <p:nvPr/>
        </p:nvSpPr>
        <p:spPr>
          <a:xfrm>
            <a:off x="4530090" y="8550909"/>
            <a:ext cx="4018279" cy="643890"/>
          </a:xfrm>
          <a:custGeom>
            <a:avLst/>
            <a:gdLst/>
            <a:ahLst/>
            <a:cxnLst/>
            <a:rect l="l" t="t" r="r" b="b"/>
            <a:pathLst>
              <a:path w="4018279" h="643890">
                <a:moveTo>
                  <a:pt x="0" y="0"/>
                </a:moveTo>
                <a:lnTo>
                  <a:pt x="4018280" y="0"/>
                </a:lnTo>
                <a:lnTo>
                  <a:pt x="4018280" y="643890"/>
                </a:lnTo>
                <a:lnTo>
                  <a:pt x="0" y="64389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 txBox="1"/>
          <p:nvPr/>
        </p:nvSpPr>
        <p:spPr>
          <a:xfrm>
            <a:off x="4701540" y="8526780"/>
            <a:ext cx="137668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90" dirty="0">
                <a:solidFill>
                  <a:srgbClr val="FFFFFF"/>
                </a:solidFill>
                <a:latin typeface="Arial"/>
                <a:cs typeface="Arial"/>
              </a:rPr>
              <a:t>14 </a:t>
            </a:r>
            <a:r>
              <a:rPr sz="1800" b="1" spc="-145" dirty="0">
                <a:solidFill>
                  <a:srgbClr val="FFFFFF"/>
                </a:solidFill>
                <a:latin typeface="Arial"/>
                <a:cs typeface="Arial"/>
              </a:rPr>
              <a:t>inch</a:t>
            </a:r>
            <a:r>
              <a:rPr sz="1800" b="1" spc="-1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95" dirty="0">
                <a:solidFill>
                  <a:srgbClr val="FFFFFF"/>
                </a:solidFill>
                <a:latin typeface="Arial"/>
                <a:cs typeface="Arial"/>
              </a:rPr>
              <a:t>laptop</a:t>
            </a:r>
            <a:endParaRPr sz="1800">
              <a:latin typeface="Arial"/>
              <a:cs typeface="Arial"/>
            </a:endParaRPr>
          </a:p>
        </p:txBody>
      </p:sp>
      <p:sp>
        <p:nvSpPr>
          <p:cNvPr id="66" name="object 66"/>
          <p:cNvSpPr/>
          <p:nvPr/>
        </p:nvSpPr>
        <p:spPr>
          <a:xfrm>
            <a:off x="8548369" y="8550909"/>
            <a:ext cx="4075429" cy="643890"/>
          </a:xfrm>
          <a:custGeom>
            <a:avLst/>
            <a:gdLst/>
            <a:ahLst/>
            <a:cxnLst/>
            <a:rect l="l" t="t" r="r" b="b"/>
            <a:pathLst>
              <a:path w="4075429" h="643890">
                <a:moveTo>
                  <a:pt x="0" y="0"/>
                </a:moveTo>
                <a:lnTo>
                  <a:pt x="4075429" y="0"/>
                </a:lnTo>
                <a:lnTo>
                  <a:pt x="4075429" y="643890"/>
                </a:lnTo>
                <a:lnTo>
                  <a:pt x="0" y="643890"/>
                </a:lnTo>
                <a:lnTo>
                  <a:pt x="0" y="0"/>
                </a:lnTo>
                <a:close/>
              </a:path>
            </a:pathLst>
          </a:custGeom>
          <a:solidFill>
            <a:srgbClr val="4E80B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 txBox="1"/>
          <p:nvPr/>
        </p:nvSpPr>
        <p:spPr>
          <a:xfrm>
            <a:off x="8688069" y="8526780"/>
            <a:ext cx="14458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90" dirty="0">
                <a:solidFill>
                  <a:srgbClr val="FFFFFF"/>
                </a:solidFill>
                <a:latin typeface="Arial"/>
                <a:cs typeface="Arial"/>
              </a:rPr>
              <a:t>8.6x5.4x1.7</a:t>
            </a:r>
            <a:r>
              <a:rPr sz="1800" b="1" spc="-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195" dirty="0">
                <a:solidFill>
                  <a:srgbClr val="FFFFFF"/>
                </a:solidFill>
                <a:latin typeface="Arial"/>
                <a:cs typeface="Arial"/>
              </a:rPr>
              <a:t>cm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57700" y="711200"/>
            <a:ext cx="4087495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85" dirty="0"/>
              <a:t>Introduction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7840" y="2820670"/>
            <a:ext cx="5676265" cy="22186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499109" marR="5080" indent="-486409">
              <a:lnSpc>
                <a:spcPct val="99900"/>
              </a:lnSpc>
              <a:spcBef>
                <a:spcPts val="105"/>
              </a:spcBef>
              <a:buChar char="•"/>
              <a:tabLst>
                <a:tab pos="498475" algn="l"/>
                <a:tab pos="499109" algn="l"/>
              </a:tabLst>
            </a:pPr>
            <a:r>
              <a:rPr sz="4800" spc="-220" dirty="0">
                <a:latin typeface="Arial"/>
                <a:cs typeface="Arial"/>
              </a:rPr>
              <a:t>measuring  </a:t>
            </a:r>
            <a:r>
              <a:rPr sz="4800" spc="-140" dirty="0">
                <a:latin typeface="Arial"/>
                <a:cs typeface="Arial"/>
              </a:rPr>
              <a:t>approximately </a:t>
            </a:r>
            <a:r>
              <a:rPr sz="4800" spc="-260" dirty="0">
                <a:latin typeface="Arial"/>
                <a:cs typeface="Arial"/>
              </a:rPr>
              <a:t>9cm</a:t>
            </a:r>
            <a:r>
              <a:rPr sz="4800" spc="-420" dirty="0">
                <a:latin typeface="Arial"/>
                <a:cs typeface="Arial"/>
              </a:rPr>
              <a:t> </a:t>
            </a:r>
            <a:r>
              <a:rPr sz="4800" spc="-325" dirty="0">
                <a:latin typeface="Arial"/>
                <a:cs typeface="Arial"/>
              </a:rPr>
              <a:t>x  </a:t>
            </a:r>
            <a:r>
              <a:rPr sz="4800" spc="-229" dirty="0">
                <a:latin typeface="Arial"/>
                <a:cs typeface="Arial"/>
              </a:rPr>
              <a:t>5.5cm</a:t>
            </a:r>
            <a:endParaRPr sz="4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789419" y="4300220"/>
            <a:ext cx="4762500" cy="4191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1270"/>
            <a:ext cx="2830830" cy="28295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6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962650" y="1210309"/>
            <a:ext cx="2347595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History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57859" y="3512820"/>
            <a:ext cx="11606530" cy="450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9525">
              <a:lnSpc>
                <a:spcPct val="100000"/>
              </a:lnSpc>
              <a:spcBef>
                <a:spcPts val="100"/>
              </a:spcBef>
            </a:pPr>
            <a:r>
              <a:rPr sz="6300" spc="165" baseline="5291" dirty="0">
                <a:latin typeface="Symbol"/>
                <a:cs typeface="Symbol"/>
              </a:rPr>
              <a:t></a:t>
            </a:r>
            <a:r>
              <a:rPr sz="4200" spc="110" dirty="0">
                <a:latin typeface="Trebuchet MS"/>
                <a:cs typeface="Trebuchet MS"/>
              </a:rPr>
              <a:t>The </a:t>
            </a:r>
            <a:r>
              <a:rPr sz="4200" spc="-155" dirty="0">
                <a:latin typeface="Trebuchet MS"/>
                <a:cs typeface="Trebuchet MS"/>
              </a:rPr>
              <a:t>Raspberry </a:t>
            </a:r>
            <a:r>
              <a:rPr sz="4200" spc="-245" dirty="0">
                <a:latin typeface="Trebuchet MS"/>
                <a:cs typeface="Trebuchet MS"/>
              </a:rPr>
              <a:t>Pi </a:t>
            </a:r>
            <a:r>
              <a:rPr sz="4200" spc="-185" dirty="0">
                <a:latin typeface="Trebuchet MS"/>
                <a:cs typeface="Trebuchet MS"/>
              </a:rPr>
              <a:t>is </a:t>
            </a:r>
            <a:r>
              <a:rPr sz="4200" spc="-250" dirty="0">
                <a:latin typeface="Trebuchet MS"/>
                <a:cs typeface="Trebuchet MS"/>
              </a:rPr>
              <a:t>the </a:t>
            </a:r>
            <a:r>
              <a:rPr sz="4200" spc="-35" dirty="0">
                <a:latin typeface="Trebuchet MS"/>
                <a:cs typeface="Trebuchet MS"/>
              </a:rPr>
              <a:t>work </a:t>
            </a:r>
            <a:r>
              <a:rPr sz="4200" spc="-225" dirty="0">
                <a:latin typeface="Trebuchet MS"/>
                <a:cs typeface="Trebuchet MS"/>
              </a:rPr>
              <a:t>of </a:t>
            </a:r>
            <a:r>
              <a:rPr sz="4200" spc="-254" dirty="0">
                <a:latin typeface="Trebuchet MS"/>
                <a:cs typeface="Trebuchet MS"/>
              </a:rPr>
              <a:t>the </a:t>
            </a:r>
            <a:r>
              <a:rPr sz="4200" spc="-155" dirty="0">
                <a:latin typeface="Trebuchet MS"/>
                <a:cs typeface="Trebuchet MS"/>
              </a:rPr>
              <a:t>Raspberry </a:t>
            </a:r>
            <a:r>
              <a:rPr sz="4200" spc="-250" dirty="0">
                <a:latin typeface="Trebuchet MS"/>
                <a:cs typeface="Trebuchet MS"/>
              </a:rPr>
              <a:t>Pi  </a:t>
            </a:r>
            <a:r>
              <a:rPr sz="4200" spc="-229" dirty="0">
                <a:latin typeface="Trebuchet MS"/>
                <a:cs typeface="Trebuchet MS"/>
              </a:rPr>
              <a:t>Foundation, </a:t>
            </a:r>
            <a:r>
              <a:rPr sz="4200" spc="-415" dirty="0">
                <a:latin typeface="Trebuchet MS"/>
                <a:cs typeface="Trebuchet MS"/>
              </a:rPr>
              <a:t>a </a:t>
            </a:r>
            <a:r>
              <a:rPr sz="4200" spc="-265" dirty="0">
                <a:latin typeface="Trebuchet MS"/>
                <a:cs typeface="Trebuchet MS"/>
              </a:rPr>
              <a:t>charitable</a:t>
            </a:r>
            <a:r>
              <a:rPr sz="4200" spc="-525" dirty="0">
                <a:latin typeface="Trebuchet MS"/>
                <a:cs typeface="Trebuchet MS"/>
              </a:rPr>
              <a:t> </a:t>
            </a:r>
            <a:r>
              <a:rPr sz="4200" spc="-229" dirty="0">
                <a:latin typeface="Trebuchet MS"/>
                <a:cs typeface="Trebuchet MS"/>
              </a:rPr>
              <a:t>organisation.</a:t>
            </a:r>
            <a:endParaRPr sz="42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43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6300" spc="705" baseline="5291" dirty="0">
                <a:latin typeface="Symbol"/>
                <a:cs typeface="Symbol"/>
              </a:rPr>
              <a:t></a:t>
            </a:r>
            <a:r>
              <a:rPr sz="4200" spc="470" dirty="0">
                <a:latin typeface="Trebuchet MS"/>
                <a:cs typeface="Trebuchet MS"/>
              </a:rPr>
              <a:t>UK </a:t>
            </a:r>
            <a:r>
              <a:rPr sz="4200" spc="-195" dirty="0">
                <a:latin typeface="Trebuchet MS"/>
                <a:cs typeface="Trebuchet MS"/>
              </a:rPr>
              <a:t>registered </a:t>
            </a:r>
            <a:r>
              <a:rPr sz="4200" spc="-235" dirty="0">
                <a:latin typeface="Trebuchet MS"/>
                <a:cs typeface="Trebuchet MS"/>
              </a:rPr>
              <a:t>charity </a:t>
            </a:r>
            <a:r>
              <a:rPr sz="4200" spc="-45" dirty="0">
                <a:latin typeface="Trebuchet MS"/>
                <a:cs typeface="Trebuchet MS"/>
              </a:rPr>
              <a:t>(No. </a:t>
            </a:r>
            <a:r>
              <a:rPr sz="4200" spc="-170" dirty="0">
                <a:latin typeface="Trebuchet MS"/>
                <a:cs typeface="Trebuchet MS"/>
              </a:rPr>
              <a:t>1129409), </a:t>
            </a:r>
            <a:r>
              <a:rPr sz="4200" spc="-120" dirty="0">
                <a:latin typeface="Trebuchet MS"/>
                <a:cs typeface="Trebuchet MS"/>
              </a:rPr>
              <a:t>May</a:t>
            </a:r>
            <a:r>
              <a:rPr sz="4200" spc="-484" dirty="0">
                <a:latin typeface="Trebuchet MS"/>
                <a:cs typeface="Trebuchet MS"/>
              </a:rPr>
              <a:t> </a:t>
            </a:r>
            <a:r>
              <a:rPr sz="4200" spc="-105" dirty="0">
                <a:latin typeface="Trebuchet MS"/>
                <a:cs typeface="Trebuchet MS"/>
              </a:rPr>
              <a:t>2009</a:t>
            </a:r>
            <a:endParaRPr sz="42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435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  <a:tabLst>
                <a:tab pos="795655" algn="l"/>
                <a:tab pos="1710055" algn="l"/>
                <a:tab pos="4223385" algn="l"/>
                <a:tab pos="5020310" algn="l"/>
                <a:tab pos="6016625" algn="l"/>
                <a:tab pos="8507730" algn="l"/>
                <a:tab pos="9230360" algn="l"/>
              </a:tabLst>
            </a:pPr>
            <a:r>
              <a:rPr sz="6300" spc="1267" baseline="5291" dirty="0">
                <a:latin typeface="Symbol"/>
                <a:cs typeface="Symbol"/>
              </a:rPr>
              <a:t></a:t>
            </a:r>
            <a:r>
              <a:rPr sz="6300" spc="1267" baseline="5291" dirty="0">
                <a:latin typeface="Times New Roman"/>
                <a:cs typeface="Times New Roman"/>
              </a:rPr>
              <a:t>	</a:t>
            </a:r>
            <a:r>
              <a:rPr sz="4200" spc="-120" dirty="0">
                <a:latin typeface="Trebuchet MS"/>
                <a:cs typeface="Trebuchet MS"/>
              </a:rPr>
              <a:t>I</a:t>
            </a:r>
            <a:r>
              <a:rPr sz="4200" spc="-80" dirty="0">
                <a:latin typeface="Trebuchet MS"/>
                <a:cs typeface="Trebuchet MS"/>
              </a:rPr>
              <a:t>t's	</a:t>
            </a:r>
            <a:r>
              <a:rPr sz="4200" spc="-85" dirty="0">
                <a:latin typeface="Trebuchet MS"/>
                <a:cs typeface="Trebuchet MS"/>
              </a:rPr>
              <a:t>s</a:t>
            </a:r>
            <a:r>
              <a:rPr sz="4200" spc="-125" dirty="0">
                <a:latin typeface="Trebuchet MS"/>
                <a:cs typeface="Trebuchet MS"/>
              </a:rPr>
              <a:t>uppo</a:t>
            </a:r>
            <a:r>
              <a:rPr sz="4200" spc="-85" dirty="0">
                <a:latin typeface="Trebuchet MS"/>
                <a:cs typeface="Trebuchet MS"/>
              </a:rPr>
              <a:t>r</a:t>
            </a:r>
            <a:r>
              <a:rPr sz="4200" spc="-240" dirty="0">
                <a:latin typeface="Trebuchet MS"/>
                <a:cs typeface="Trebuchet MS"/>
              </a:rPr>
              <a:t>te</a:t>
            </a:r>
            <a:r>
              <a:rPr sz="4200" spc="-280" dirty="0">
                <a:latin typeface="Trebuchet MS"/>
                <a:cs typeface="Trebuchet MS"/>
              </a:rPr>
              <a:t>d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240" dirty="0">
                <a:latin typeface="Trebuchet MS"/>
                <a:cs typeface="Trebuchet MS"/>
              </a:rPr>
              <a:t>by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250" dirty="0">
                <a:latin typeface="Trebuchet MS"/>
                <a:cs typeface="Trebuchet MS"/>
              </a:rPr>
              <a:t>the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245" dirty="0">
                <a:latin typeface="Trebuchet MS"/>
                <a:cs typeface="Trebuchet MS"/>
              </a:rPr>
              <a:t>U</a:t>
            </a:r>
            <a:r>
              <a:rPr sz="4200" spc="-245" dirty="0">
                <a:latin typeface="Trebuchet MS"/>
                <a:cs typeface="Trebuchet MS"/>
              </a:rPr>
              <a:t>nive</a:t>
            </a:r>
            <a:r>
              <a:rPr sz="4200" spc="30" dirty="0">
                <a:latin typeface="Trebuchet MS"/>
                <a:cs typeface="Trebuchet MS"/>
              </a:rPr>
              <a:t>r</a:t>
            </a:r>
            <a:r>
              <a:rPr sz="4200" spc="-95" dirty="0">
                <a:latin typeface="Trebuchet MS"/>
                <a:cs typeface="Trebuchet MS"/>
              </a:rPr>
              <a:t>s</a:t>
            </a:r>
            <a:r>
              <a:rPr sz="4200" spc="-280" dirty="0">
                <a:latin typeface="Trebuchet MS"/>
                <a:cs typeface="Trebuchet MS"/>
              </a:rPr>
              <a:t>i</a:t>
            </a:r>
            <a:r>
              <a:rPr sz="4200" spc="-229" dirty="0">
                <a:latin typeface="Trebuchet MS"/>
                <a:cs typeface="Trebuchet MS"/>
              </a:rPr>
              <a:t>t</a:t>
            </a:r>
            <a:r>
              <a:rPr sz="4200" spc="-280" dirty="0">
                <a:latin typeface="Trebuchet MS"/>
                <a:cs typeface="Trebuchet MS"/>
              </a:rPr>
              <a:t>y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270" dirty="0">
                <a:latin typeface="Trebuchet MS"/>
                <a:cs typeface="Trebuchet MS"/>
              </a:rPr>
              <a:t>o</a:t>
            </a:r>
            <a:r>
              <a:rPr sz="4200" spc="-180" dirty="0">
                <a:latin typeface="Trebuchet MS"/>
                <a:cs typeface="Trebuchet MS"/>
              </a:rPr>
              <a:t>f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459" dirty="0">
                <a:latin typeface="Trebuchet MS"/>
                <a:cs typeface="Trebuchet MS"/>
              </a:rPr>
              <a:t>C</a:t>
            </a:r>
            <a:r>
              <a:rPr sz="4200" spc="-325" dirty="0">
                <a:latin typeface="Trebuchet MS"/>
                <a:cs typeface="Trebuchet MS"/>
              </a:rPr>
              <a:t>am</a:t>
            </a:r>
            <a:r>
              <a:rPr sz="4200" spc="-280" dirty="0">
                <a:latin typeface="Trebuchet MS"/>
                <a:cs typeface="Trebuchet MS"/>
              </a:rPr>
              <a:t>b</a:t>
            </a:r>
            <a:r>
              <a:rPr sz="4200" spc="30" dirty="0">
                <a:latin typeface="Trebuchet MS"/>
                <a:cs typeface="Trebuchet MS"/>
              </a:rPr>
              <a:t>r</a:t>
            </a:r>
            <a:r>
              <a:rPr sz="4200" spc="-280" dirty="0">
                <a:latin typeface="Trebuchet MS"/>
                <a:cs typeface="Trebuchet MS"/>
              </a:rPr>
              <a:t>i</a:t>
            </a:r>
            <a:r>
              <a:rPr sz="4200" spc="-215" dirty="0">
                <a:latin typeface="Trebuchet MS"/>
                <a:cs typeface="Trebuchet MS"/>
              </a:rPr>
              <a:t>d</a:t>
            </a:r>
            <a:r>
              <a:rPr sz="4200" spc="-240" dirty="0">
                <a:latin typeface="Trebuchet MS"/>
                <a:cs typeface="Trebuchet MS"/>
              </a:rPr>
              <a:t>ge  </a:t>
            </a:r>
            <a:r>
              <a:rPr sz="4200" spc="-90" dirty="0">
                <a:latin typeface="Trebuchet MS"/>
                <a:cs typeface="Trebuchet MS"/>
              </a:rPr>
              <a:t>Computer </a:t>
            </a:r>
            <a:r>
              <a:rPr sz="4200" spc="-150" dirty="0">
                <a:latin typeface="Trebuchet MS"/>
                <a:cs typeface="Trebuchet MS"/>
              </a:rPr>
              <a:t>Laboratory </a:t>
            </a:r>
            <a:r>
              <a:rPr sz="4200" spc="-275" dirty="0">
                <a:latin typeface="Trebuchet MS"/>
                <a:cs typeface="Trebuchet MS"/>
              </a:rPr>
              <a:t>and </a:t>
            </a:r>
            <a:r>
              <a:rPr sz="4200" spc="-250" dirty="0">
                <a:latin typeface="Trebuchet MS"/>
                <a:cs typeface="Trebuchet MS"/>
              </a:rPr>
              <a:t>tech firm</a:t>
            </a:r>
            <a:r>
              <a:rPr sz="4200" spc="195" dirty="0">
                <a:latin typeface="Trebuchet MS"/>
                <a:cs typeface="Trebuchet MS"/>
              </a:rPr>
              <a:t> </a:t>
            </a:r>
            <a:r>
              <a:rPr sz="4200" spc="-140" dirty="0">
                <a:latin typeface="Trebuchet MS"/>
                <a:cs typeface="Trebuchet MS"/>
              </a:rPr>
              <a:t>Broadcomm</a:t>
            </a:r>
            <a:endParaRPr sz="42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70"/>
            <a:ext cx="2830830" cy="28295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7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56529" y="1139190"/>
            <a:ext cx="3618229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35" dirty="0"/>
              <a:t>M</a:t>
            </a:r>
            <a:r>
              <a:rPr spc="-110" dirty="0"/>
              <a:t>otiv</a:t>
            </a:r>
            <a:r>
              <a:rPr spc="-160" dirty="0"/>
              <a:t>a</a:t>
            </a:r>
            <a:r>
              <a:rPr spc="40" dirty="0"/>
              <a:t>ti</a:t>
            </a:r>
            <a:r>
              <a:rPr spc="114" dirty="0"/>
              <a:t>o</a:t>
            </a:r>
            <a:r>
              <a:rPr spc="-195" dirty="0"/>
              <a:t>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85469" y="2613659"/>
            <a:ext cx="11971020" cy="5146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300" spc="22" baseline="5952" dirty="0">
                <a:latin typeface="Symbol"/>
                <a:cs typeface="Symbol"/>
              </a:rPr>
              <a:t></a:t>
            </a:r>
            <a:r>
              <a:rPr sz="4200" spc="15" dirty="0">
                <a:latin typeface="Trebuchet MS"/>
                <a:cs typeface="Trebuchet MS"/>
              </a:rPr>
              <a:t>Computer </a:t>
            </a:r>
            <a:r>
              <a:rPr sz="4200" spc="-229" dirty="0">
                <a:latin typeface="Trebuchet MS"/>
                <a:cs typeface="Trebuchet MS"/>
              </a:rPr>
              <a:t>science </a:t>
            </a:r>
            <a:r>
              <a:rPr sz="4200" spc="-200" dirty="0">
                <a:latin typeface="Trebuchet MS"/>
                <a:cs typeface="Trebuchet MS"/>
              </a:rPr>
              <a:t>skills </a:t>
            </a:r>
            <a:r>
              <a:rPr sz="4200" spc="-240" dirty="0">
                <a:latin typeface="Trebuchet MS"/>
                <a:cs typeface="Trebuchet MS"/>
              </a:rPr>
              <a:t>increasingly</a:t>
            </a:r>
            <a:r>
              <a:rPr sz="4200" spc="-15" dirty="0">
                <a:latin typeface="Trebuchet MS"/>
                <a:cs typeface="Trebuchet MS"/>
              </a:rPr>
              <a:t> </a:t>
            </a:r>
            <a:r>
              <a:rPr sz="4200" spc="-204" dirty="0">
                <a:latin typeface="Trebuchet MS"/>
                <a:cs typeface="Trebuchet MS"/>
              </a:rPr>
              <a:t>important</a:t>
            </a:r>
            <a:endParaRPr sz="42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6300" spc="-37" baseline="5952" dirty="0">
                <a:latin typeface="Symbol"/>
                <a:cs typeface="Symbol"/>
              </a:rPr>
              <a:t></a:t>
            </a:r>
            <a:r>
              <a:rPr sz="4200" spc="-25" dirty="0">
                <a:latin typeface="Trebuchet MS"/>
                <a:cs typeface="Trebuchet MS"/>
              </a:rPr>
              <a:t>Decline </a:t>
            </a:r>
            <a:r>
              <a:rPr sz="4200" spc="-240" dirty="0">
                <a:latin typeface="Trebuchet MS"/>
                <a:cs typeface="Trebuchet MS"/>
              </a:rPr>
              <a:t>in </a:t>
            </a:r>
            <a:r>
              <a:rPr sz="4200" spc="180" dirty="0">
                <a:latin typeface="Trebuchet MS"/>
                <a:cs typeface="Trebuchet MS"/>
              </a:rPr>
              <a:t>CS </a:t>
            </a:r>
            <a:r>
              <a:rPr sz="4200" spc="-215" dirty="0">
                <a:latin typeface="Trebuchet MS"/>
                <a:cs typeface="Trebuchet MS"/>
              </a:rPr>
              <a:t>student</a:t>
            </a:r>
            <a:r>
              <a:rPr sz="4200" spc="-365" dirty="0">
                <a:latin typeface="Trebuchet MS"/>
                <a:cs typeface="Trebuchet MS"/>
              </a:rPr>
              <a:t> </a:t>
            </a:r>
            <a:r>
              <a:rPr sz="4200" spc="-175" dirty="0">
                <a:latin typeface="Trebuchet MS"/>
                <a:cs typeface="Trebuchet MS"/>
              </a:rPr>
              <a:t>numbers</a:t>
            </a:r>
            <a:endParaRPr sz="42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6300" spc="44" baseline="5952" dirty="0">
                <a:latin typeface="Symbol"/>
                <a:cs typeface="Symbol"/>
              </a:rPr>
              <a:t></a:t>
            </a:r>
            <a:r>
              <a:rPr sz="4200" spc="30" dirty="0">
                <a:latin typeface="Trebuchet MS"/>
                <a:cs typeface="Trebuchet MS"/>
              </a:rPr>
              <a:t>Access </a:t>
            </a:r>
            <a:r>
              <a:rPr sz="4200" spc="-105" dirty="0">
                <a:latin typeface="Trebuchet MS"/>
                <a:cs typeface="Trebuchet MS"/>
              </a:rPr>
              <a:t>to</a:t>
            </a:r>
            <a:r>
              <a:rPr sz="4200" spc="-240" dirty="0">
                <a:latin typeface="Trebuchet MS"/>
                <a:cs typeface="Trebuchet MS"/>
              </a:rPr>
              <a:t> </a:t>
            </a:r>
            <a:r>
              <a:rPr sz="4200" spc="-170" dirty="0">
                <a:latin typeface="Trebuchet MS"/>
                <a:cs typeface="Trebuchet MS"/>
              </a:rPr>
              <a:t>computers</a:t>
            </a:r>
            <a:endParaRPr sz="4200" dirty="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</a:pPr>
            <a:r>
              <a:rPr sz="6300" spc="7" baseline="5952" dirty="0">
                <a:latin typeface="Symbol"/>
                <a:cs typeface="Symbol"/>
              </a:rPr>
              <a:t></a:t>
            </a:r>
            <a:r>
              <a:rPr sz="4200" spc="5" dirty="0">
                <a:latin typeface="Trebuchet MS"/>
                <a:cs typeface="Trebuchet MS"/>
              </a:rPr>
              <a:t>Computers </a:t>
            </a:r>
            <a:r>
              <a:rPr sz="4200" spc="-225" dirty="0">
                <a:latin typeface="Trebuchet MS"/>
                <a:cs typeface="Trebuchet MS"/>
              </a:rPr>
              <a:t>are </a:t>
            </a:r>
            <a:r>
              <a:rPr sz="4200" b="1" spc="-40" dirty="0">
                <a:latin typeface="Trebuchet MS"/>
                <a:cs typeface="Trebuchet MS"/>
              </a:rPr>
              <a:t>the </a:t>
            </a:r>
            <a:r>
              <a:rPr sz="4200" b="1" spc="35" dirty="0">
                <a:latin typeface="Trebuchet MS"/>
                <a:cs typeface="Trebuchet MS"/>
              </a:rPr>
              <a:t>tool </a:t>
            </a:r>
            <a:r>
              <a:rPr sz="4200" b="1" spc="-90" dirty="0">
                <a:latin typeface="Trebuchet MS"/>
                <a:cs typeface="Trebuchet MS"/>
              </a:rPr>
              <a:t>of </a:t>
            </a:r>
            <a:r>
              <a:rPr sz="4200" b="1" spc="-40" dirty="0">
                <a:latin typeface="Trebuchet MS"/>
                <a:cs typeface="Trebuchet MS"/>
              </a:rPr>
              <a:t>the </a:t>
            </a:r>
            <a:r>
              <a:rPr sz="4200" b="1" spc="-75" dirty="0">
                <a:latin typeface="Trebuchet MS"/>
                <a:cs typeface="Trebuchet MS"/>
              </a:rPr>
              <a:t>21st</a:t>
            </a:r>
            <a:r>
              <a:rPr sz="4200" b="1" spc="-395" dirty="0">
                <a:latin typeface="Trebuchet MS"/>
                <a:cs typeface="Trebuchet MS"/>
              </a:rPr>
              <a:t> </a:t>
            </a:r>
            <a:r>
              <a:rPr sz="4200" b="1" spc="-30" dirty="0">
                <a:latin typeface="Trebuchet MS"/>
                <a:cs typeface="Trebuchet MS"/>
              </a:rPr>
              <a:t>century</a:t>
            </a:r>
            <a:endParaRPr sz="4200" dirty="0">
              <a:latin typeface="Trebuchet MS"/>
              <a:cs typeface="Trebuchet MS"/>
            </a:endParaRPr>
          </a:p>
          <a:p>
            <a:pPr marL="12700" marR="13970">
              <a:lnSpc>
                <a:spcPct val="100000"/>
              </a:lnSpc>
              <a:tabLst>
                <a:tab pos="3039110" algn="l"/>
                <a:tab pos="4924425" algn="l"/>
                <a:tab pos="5527675" algn="l"/>
                <a:tab pos="8094345" algn="l"/>
                <a:tab pos="9320530" algn="l"/>
                <a:tab pos="10775950" algn="l"/>
              </a:tabLst>
            </a:pPr>
            <a:r>
              <a:rPr sz="6300" spc="1260" baseline="5952" dirty="0">
                <a:latin typeface="Symbol"/>
                <a:cs typeface="Symbol"/>
              </a:rPr>
              <a:t></a:t>
            </a:r>
            <a:r>
              <a:rPr sz="4200" spc="455" dirty="0">
                <a:latin typeface="Trebuchet MS"/>
                <a:cs typeface="Trebuchet MS"/>
              </a:rPr>
              <a:t>C</a:t>
            </a:r>
            <a:r>
              <a:rPr sz="4200" spc="-204" dirty="0">
                <a:latin typeface="Trebuchet MS"/>
                <a:cs typeface="Trebuchet MS"/>
              </a:rPr>
              <a:t>omput</a:t>
            </a:r>
            <a:r>
              <a:rPr sz="4200" spc="-190" dirty="0">
                <a:latin typeface="Trebuchet MS"/>
                <a:cs typeface="Trebuchet MS"/>
              </a:rPr>
              <a:t>e</a:t>
            </a:r>
            <a:r>
              <a:rPr sz="4200" spc="30" dirty="0">
                <a:latin typeface="Trebuchet MS"/>
                <a:cs typeface="Trebuchet MS"/>
              </a:rPr>
              <a:t>r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105" dirty="0">
                <a:latin typeface="Trebuchet MS"/>
                <a:cs typeface="Trebuchet MS"/>
              </a:rPr>
              <a:t>S</a:t>
            </a:r>
            <a:r>
              <a:rPr sz="4200" spc="-250" dirty="0">
                <a:latin typeface="Trebuchet MS"/>
                <a:cs typeface="Trebuchet MS"/>
              </a:rPr>
              <a:t>c</a:t>
            </a:r>
            <a:r>
              <a:rPr sz="4200" spc="-280" dirty="0">
                <a:latin typeface="Trebuchet MS"/>
                <a:cs typeface="Trebuchet MS"/>
              </a:rPr>
              <a:t>i</a:t>
            </a:r>
            <a:r>
              <a:rPr sz="4200" spc="-250" dirty="0">
                <a:latin typeface="Trebuchet MS"/>
                <a:cs typeface="Trebuchet MS"/>
              </a:rPr>
              <a:t>ence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280" dirty="0">
                <a:latin typeface="Trebuchet MS"/>
                <a:cs typeface="Trebuchet MS"/>
              </a:rPr>
              <a:t>i</a:t>
            </a:r>
            <a:r>
              <a:rPr sz="4200" spc="-85" dirty="0">
                <a:latin typeface="Trebuchet MS"/>
                <a:cs typeface="Trebuchet MS"/>
              </a:rPr>
              <a:t>s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250" dirty="0">
                <a:latin typeface="Trebuchet MS"/>
                <a:cs typeface="Trebuchet MS"/>
              </a:rPr>
              <a:t>c</a:t>
            </a:r>
            <a:r>
              <a:rPr sz="4200" spc="-135" dirty="0">
                <a:latin typeface="Trebuchet MS"/>
                <a:cs typeface="Trebuchet MS"/>
              </a:rPr>
              <a:t>on</a:t>
            </a:r>
            <a:r>
              <a:rPr sz="4200" spc="-130" dirty="0">
                <a:latin typeface="Trebuchet MS"/>
                <a:cs typeface="Trebuchet MS"/>
              </a:rPr>
              <a:t>c</a:t>
            </a:r>
            <a:r>
              <a:rPr sz="4200" spc="-280" dirty="0">
                <a:latin typeface="Trebuchet MS"/>
                <a:cs typeface="Trebuchet MS"/>
              </a:rPr>
              <a:t>e</a:t>
            </a:r>
            <a:r>
              <a:rPr sz="4200" spc="30" dirty="0">
                <a:latin typeface="Trebuchet MS"/>
                <a:cs typeface="Trebuchet MS"/>
              </a:rPr>
              <a:t>r</a:t>
            </a:r>
            <a:r>
              <a:rPr sz="4200" spc="-240" dirty="0">
                <a:latin typeface="Trebuchet MS"/>
                <a:cs typeface="Trebuchet MS"/>
              </a:rPr>
              <a:t>ne</a:t>
            </a:r>
            <a:r>
              <a:rPr sz="4200" spc="-200" dirty="0">
                <a:latin typeface="Trebuchet MS"/>
                <a:cs typeface="Trebuchet MS"/>
              </a:rPr>
              <a:t>d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105" dirty="0">
                <a:latin typeface="Trebuchet MS"/>
                <a:cs typeface="Trebuchet MS"/>
              </a:rPr>
              <a:t>w</a:t>
            </a:r>
            <a:r>
              <a:rPr sz="4200" spc="-235" dirty="0">
                <a:latin typeface="Trebuchet MS"/>
                <a:cs typeface="Trebuchet MS"/>
              </a:rPr>
              <a:t>i</a:t>
            </a:r>
            <a:r>
              <a:rPr sz="4200" spc="-315" dirty="0">
                <a:latin typeface="Trebuchet MS"/>
                <a:cs typeface="Trebuchet MS"/>
              </a:rPr>
              <a:t>t</a:t>
            </a:r>
            <a:r>
              <a:rPr sz="4200" spc="-195" dirty="0">
                <a:latin typeface="Trebuchet MS"/>
                <a:cs typeface="Trebuchet MS"/>
              </a:rPr>
              <a:t>h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260" dirty="0" smtClean="0">
                <a:latin typeface="Trebuchet MS"/>
                <a:cs typeface="Trebuchet MS"/>
              </a:rPr>
              <a:t>mu</a:t>
            </a:r>
            <a:r>
              <a:rPr sz="4200" spc="-195" dirty="0" smtClean="0">
                <a:latin typeface="Trebuchet MS"/>
                <a:cs typeface="Trebuchet MS"/>
              </a:rPr>
              <a:t>ch</a:t>
            </a:r>
            <a:r>
              <a:rPr lang="en-US" sz="4200" dirty="0">
                <a:latin typeface="Trebuchet MS"/>
                <a:cs typeface="Trebuchet MS"/>
              </a:rPr>
              <a:t> </a:t>
            </a:r>
            <a:r>
              <a:rPr sz="4200" spc="-65" dirty="0" smtClean="0">
                <a:latin typeface="Trebuchet MS"/>
                <a:cs typeface="Trebuchet MS"/>
              </a:rPr>
              <a:t>mo</a:t>
            </a:r>
            <a:r>
              <a:rPr sz="4200" spc="-35" dirty="0" smtClean="0">
                <a:latin typeface="Trebuchet MS"/>
                <a:cs typeface="Trebuchet MS"/>
              </a:rPr>
              <a:t>r</a:t>
            </a:r>
            <a:r>
              <a:rPr sz="4200" spc="-200" dirty="0" smtClean="0">
                <a:latin typeface="Trebuchet MS"/>
                <a:cs typeface="Trebuchet MS"/>
              </a:rPr>
              <a:t>e  </a:t>
            </a:r>
            <a:r>
              <a:rPr sz="4200" spc="-275" dirty="0">
                <a:latin typeface="Trebuchet MS"/>
                <a:cs typeface="Trebuchet MS"/>
              </a:rPr>
              <a:t>than </a:t>
            </a:r>
            <a:r>
              <a:rPr sz="4200" spc="-240" dirty="0">
                <a:latin typeface="Trebuchet MS"/>
                <a:cs typeface="Trebuchet MS"/>
              </a:rPr>
              <a:t>simply </a:t>
            </a:r>
            <a:r>
              <a:rPr sz="4200" spc="-265" dirty="0">
                <a:latin typeface="Trebuchet MS"/>
                <a:cs typeface="Trebuchet MS"/>
              </a:rPr>
              <a:t>being </a:t>
            </a:r>
            <a:r>
              <a:rPr sz="4200" spc="-320" dirty="0">
                <a:latin typeface="Trebuchet MS"/>
                <a:cs typeface="Trebuchet MS"/>
              </a:rPr>
              <a:t>able </a:t>
            </a:r>
            <a:r>
              <a:rPr sz="4200" spc="-105" dirty="0">
                <a:latin typeface="Trebuchet MS"/>
                <a:cs typeface="Trebuchet MS"/>
              </a:rPr>
              <a:t>to </a:t>
            </a:r>
            <a:r>
              <a:rPr sz="4200" spc="-190" dirty="0">
                <a:latin typeface="Trebuchet MS"/>
                <a:cs typeface="Trebuchet MS"/>
              </a:rPr>
              <a:t>use </a:t>
            </a:r>
            <a:r>
              <a:rPr sz="4200" spc="-415" dirty="0">
                <a:latin typeface="Trebuchet MS"/>
                <a:cs typeface="Trebuchet MS"/>
              </a:rPr>
              <a:t>a</a:t>
            </a:r>
            <a:r>
              <a:rPr sz="4200" spc="-225" dirty="0">
                <a:latin typeface="Trebuchet MS"/>
                <a:cs typeface="Trebuchet MS"/>
              </a:rPr>
              <a:t> computer.</a:t>
            </a:r>
            <a:endParaRPr sz="4200" dirty="0">
              <a:latin typeface="Trebuchet MS"/>
              <a:cs typeface="Trebuchet MS"/>
            </a:endParaRPr>
          </a:p>
          <a:p>
            <a:pPr marL="12700" marR="5080">
              <a:lnSpc>
                <a:spcPct val="100000"/>
              </a:lnSpc>
              <a:tabLst>
                <a:tab pos="2708910" algn="l"/>
                <a:tab pos="4454525" algn="l"/>
                <a:tab pos="7198995" algn="l"/>
                <a:tab pos="8466455" algn="l"/>
                <a:tab pos="9723755" algn="l"/>
                <a:tab pos="11192510" algn="l"/>
              </a:tabLst>
            </a:pPr>
            <a:r>
              <a:rPr sz="6300" spc="1260" baseline="5952" dirty="0">
                <a:latin typeface="Symbol"/>
                <a:cs typeface="Symbol"/>
              </a:rPr>
              <a:t></a:t>
            </a:r>
            <a:r>
              <a:rPr sz="4200" spc="455" dirty="0">
                <a:latin typeface="Trebuchet MS"/>
                <a:cs typeface="Trebuchet MS"/>
              </a:rPr>
              <a:t>C</a:t>
            </a:r>
            <a:r>
              <a:rPr sz="4200" spc="-240" dirty="0">
                <a:latin typeface="Trebuchet MS"/>
                <a:cs typeface="Trebuchet MS"/>
              </a:rPr>
              <a:t>hi</a:t>
            </a:r>
            <a:r>
              <a:rPr sz="4200" spc="-175" dirty="0">
                <a:latin typeface="Trebuchet MS"/>
                <a:cs typeface="Trebuchet MS"/>
              </a:rPr>
              <a:t>ld</a:t>
            </a:r>
            <a:r>
              <a:rPr sz="4200" spc="-150" dirty="0">
                <a:latin typeface="Trebuchet MS"/>
                <a:cs typeface="Trebuchet MS"/>
              </a:rPr>
              <a:t>r</a:t>
            </a:r>
            <a:r>
              <a:rPr sz="4200" spc="-240" dirty="0">
                <a:latin typeface="Trebuchet MS"/>
                <a:cs typeface="Trebuchet MS"/>
              </a:rPr>
              <a:t>en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85" dirty="0">
                <a:latin typeface="Trebuchet MS"/>
                <a:cs typeface="Trebuchet MS"/>
              </a:rPr>
              <a:t>s</a:t>
            </a:r>
            <a:r>
              <a:rPr sz="4200" spc="-70" dirty="0">
                <a:latin typeface="Trebuchet MS"/>
                <a:cs typeface="Trebuchet MS"/>
              </a:rPr>
              <a:t>ho</a:t>
            </a:r>
            <a:r>
              <a:rPr sz="4200" spc="-260" dirty="0">
                <a:latin typeface="Trebuchet MS"/>
                <a:cs typeface="Trebuchet MS"/>
              </a:rPr>
              <a:t>ul</a:t>
            </a:r>
            <a:r>
              <a:rPr sz="4200" spc="-200" dirty="0">
                <a:latin typeface="Trebuchet MS"/>
                <a:cs typeface="Trebuchet MS"/>
              </a:rPr>
              <a:t>d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195" dirty="0">
                <a:latin typeface="Trebuchet MS"/>
                <a:cs typeface="Trebuchet MS"/>
              </a:rPr>
              <a:t>un</a:t>
            </a:r>
            <a:r>
              <a:rPr sz="4200" spc="-210" dirty="0">
                <a:latin typeface="Trebuchet MS"/>
                <a:cs typeface="Trebuchet MS"/>
              </a:rPr>
              <a:t>d</a:t>
            </a:r>
            <a:r>
              <a:rPr sz="4200" spc="-280" dirty="0">
                <a:latin typeface="Trebuchet MS"/>
                <a:cs typeface="Trebuchet MS"/>
              </a:rPr>
              <a:t>e</a:t>
            </a:r>
            <a:r>
              <a:rPr sz="4200" spc="30" dirty="0">
                <a:latin typeface="Trebuchet MS"/>
                <a:cs typeface="Trebuchet MS"/>
              </a:rPr>
              <a:t>r</a:t>
            </a:r>
            <a:r>
              <a:rPr sz="4200" spc="-85" dirty="0">
                <a:latin typeface="Trebuchet MS"/>
                <a:cs typeface="Trebuchet MS"/>
              </a:rPr>
              <a:t>s</a:t>
            </a:r>
            <a:r>
              <a:rPr sz="4200" spc="-265" dirty="0">
                <a:latin typeface="Trebuchet MS"/>
                <a:cs typeface="Trebuchet MS"/>
              </a:rPr>
              <a:t>tan</a:t>
            </a:r>
            <a:r>
              <a:rPr sz="4200" spc="-300" dirty="0">
                <a:latin typeface="Trebuchet MS"/>
                <a:cs typeface="Trebuchet MS"/>
              </a:rPr>
              <a:t>d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80" dirty="0">
                <a:latin typeface="Trebuchet MS"/>
                <a:cs typeface="Trebuchet MS"/>
              </a:rPr>
              <a:t>how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265" dirty="0">
                <a:latin typeface="Trebuchet MS"/>
                <a:cs typeface="Trebuchet MS"/>
              </a:rPr>
              <a:t>t</a:t>
            </a:r>
            <a:r>
              <a:rPr sz="4200" spc="-240" dirty="0">
                <a:latin typeface="Trebuchet MS"/>
                <a:cs typeface="Trebuchet MS"/>
              </a:rPr>
              <a:t>he</a:t>
            </a:r>
            <a:r>
              <a:rPr sz="4200" spc="-235" dirty="0">
                <a:latin typeface="Trebuchet MS"/>
                <a:cs typeface="Trebuchet MS"/>
              </a:rPr>
              <a:t>y</a:t>
            </a:r>
            <a:r>
              <a:rPr sz="4200" dirty="0">
                <a:latin typeface="Trebuchet MS"/>
                <a:cs typeface="Trebuchet MS"/>
              </a:rPr>
              <a:t>	</a:t>
            </a:r>
            <a:r>
              <a:rPr sz="4200" spc="-105" dirty="0" smtClean="0">
                <a:latin typeface="Trebuchet MS"/>
                <a:cs typeface="Trebuchet MS"/>
              </a:rPr>
              <a:t>w</a:t>
            </a:r>
            <a:r>
              <a:rPr sz="4200" spc="50" dirty="0" smtClean="0">
                <a:latin typeface="Trebuchet MS"/>
                <a:cs typeface="Trebuchet MS"/>
              </a:rPr>
              <a:t>o</a:t>
            </a:r>
            <a:r>
              <a:rPr sz="4200" spc="30" dirty="0" smtClean="0">
                <a:latin typeface="Trebuchet MS"/>
                <a:cs typeface="Trebuchet MS"/>
              </a:rPr>
              <a:t>r</a:t>
            </a:r>
            <a:r>
              <a:rPr sz="4200" spc="-110" dirty="0" smtClean="0">
                <a:latin typeface="Trebuchet MS"/>
                <a:cs typeface="Trebuchet MS"/>
              </a:rPr>
              <a:t>k</a:t>
            </a:r>
            <a:r>
              <a:rPr lang="en-US" sz="4200" dirty="0">
                <a:latin typeface="Trebuchet MS"/>
                <a:cs typeface="Trebuchet MS"/>
              </a:rPr>
              <a:t> </a:t>
            </a:r>
            <a:r>
              <a:rPr sz="4200" spc="-229" dirty="0" smtClean="0">
                <a:latin typeface="Trebuchet MS"/>
                <a:cs typeface="Trebuchet MS"/>
              </a:rPr>
              <a:t>and  </a:t>
            </a:r>
            <a:r>
              <a:rPr sz="4200" spc="-85" dirty="0">
                <a:latin typeface="Trebuchet MS"/>
                <a:cs typeface="Trebuchet MS"/>
              </a:rPr>
              <a:t>how </a:t>
            </a:r>
            <a:r>
              <a:rPr sz="4200" spc="-100" dirty="0">
                <a:latin typeface="Trebuchet MS"/>
                <a:cs typeface="Trebuchet MS"/>
              </a:rPr>
              <a:t>to </a:t>
            </a:r>
            <a:r>
              <a:rPr sz="4200" spc="-160" dirty="0">
                <a:latin typeface="Trebuchet MS"/>
                <a:cs typeface="Trebuchet MS"/>
              </a:rPr>
              <a:t>program</a:t>
            </a:r>
            <a:r>
              <a:rPr sz="4200" spc="-150" dirty="0">
                <a:latin typeface="Trebuchet MS"/>
                <a:cs typeface="Trebuchet MS"/>
              </a:rPr>
              <a:t> </a:t>
            </a:r>
            <a:r>
              <a:rPr sz="4200" spc="-250" dirty="0">
                <a:latin typeface="Trebuchet MS"/>
                <a:cs typeface="Trebuchet MS"/>
              </a:rPr>
              <a:t>them</a:t>
            </a:r>
            <a:endParaRPr sz="42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70"/>
            <a:ext cx="2830830" cy="28295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8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82009" y="1085850"/>
            <a:ext cx="7430134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spc="-180" dirty="0"/>
              <a:t>What </a:t>
            </a:r>
            <a:r>
              <a:rPr sz="6600" spc="-345" dirty="0"/>
              <a:t>is </a:t>
            </a:r>
            <a:r>
              <a:rPr sz="6600" spc="-375" dirty="0"/>
              <a:t>Raspberry</a:t>
            </a:r>
            <a:r>
              <a:rPr sz="6600" spc="-600" dirty="0"/>
              <a:t> </a:t>
            </a:r>
            <a:r>
              <a:rPr sz="6600" spc="-525" dirty="0"/>
              <a:t>Pi?</a:t>
            </a:r>
            <a:endParaRPr sz="6600"/>
          </a:p>
        </p:txBody>
      </p:sp>
      <p:sp>
        <p:nvSpPr>
          <p:cNvPr id="3" name="object 3"/>
          <p:cNvSpPr txBox="1"/>
          <p:nvPr/>
        </p:nvSpPr>
        <p:spPr>
          <a:xfrm>
            <a:off x="426719" y="3633470"/>
            <a:ext cx="11991340" cy="2219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99109" marR="5080" indent="-486409" algn="just">
              <a:lnSpc>
                <a:spcPct val="100000"/>
              </a:lnSpc>
              <a:spcBef>
                <a:spcPts val="100"/>
              </a:spcBef>
              <a:buChar char="•"/>
              <a:tabLst>
                <a:tab pos="499109" algn="l"/>
              </a:tabLst>
            </a:pPr>
            <a:r>
              <a:rPr sz="4800" spc="-345" dirty="0">
                <a:latin typeface="Arial"/>
                <a:cs typeface="Arial"/>
              </a:rPr>
              <a:t>The </a:t>
            </a:r>
            <a:r>
              <a:rPr sz="4800" spc="-275" dirty="0">
                <a:latin typeface="Arial"/>
                <a:cs typeface="Arial"/>
              </a:rPr>
              <a:t>Raspberry </a:t>
            </a:r>
            <a:r>
              <a:rPr sz="4800" spc="-345" dirty="0">
                <a:latin typeface="Arial"/>
                <a:cs typeface="Arial"/>
              </a:rPr>
              <a:t>Pi </a:t>
            </a:r>
            <a:r>
              <a:rPr sz="4800" spc="-250" dirty="0">
                <a:latin typeface="Arial"/>
                <a:cs typeface="Arial"/>
              </a:rPr>
              <a:t>is </a:t>
            </a:r>
            <a:r>
              <a:rPr sz="4800" spc="-375" dirty="0">
                <a:latin typeface="Arial"/>
                <a:cs typeface="Arial"/>
              </a:rPr>
              <a:t>a </a:t>
            </a:r>
            <a:r>
              <a:rPr sz="4800" spc="-40" dirty="0">
                <a:latin typeface="Arial"/>
                <a:cs typeface="Arial"/>
              </a:rPr>
              <a:t>fully </a:t>
            </a:r>
            <a:r>
              <a:rPr sz="4800" spc="-100" dirty="0">
                <a:latin typeface="Arial"/>
                <a:cs typeface="Arial"/>
              </a:rPr>
              <a:t>featured </a:t>
            </a:r>
            <a:r>
              <a:rPr sz="4800" spc="-120" dirty="0">
                <a:latin typeface="Arial"/>
                <a:cs typeface="Arial"/>
              </a:rPr>
              <a:t>micro-  computer </a:t>
            </a:r>
            <a:r>
              <a:rPr sz="4800" spc="-295" dirty="0">
                <a:latin typeface="Arial"/>
                <a:cs typeface="Arial"/>
              </a:rPr>
              <a:t>squashed </a:t>
            </a:r>
            <a:r>
              <a:rPr sz="4800" spc="-45" dirty="0">
                <a:latin typeface="Arial"/>
                <a:cs typeface="Arial"/>
              </a:rPr>
              <a:t>onto </a:t>
            </a:r>
            <a:r>
              <a:rPr sz="4800" spc="-375" dirty="0">
                <a:latin typeface="Arial"/>
                <a:cs typeface="Arial"/>
              </a:rPr>
              <a:t>a </a:t>
            </a:r>
            <a:r>
              <a:rPr sz="4800" spc="-80" dirty="0">
                <a:latin typeface="Arial"/>
                <a:cs typeface="Arial"/>
              </a:rPr>
              <a:t>circuit  </a:t>
            </a:r>
            <a:r>
              <a:rPr sz="4800" spc="-155" dirty="0">
                <a:latin typeface="Arial"/>
                <a:cs typeface="Arial"/>
              </a:rPr>
              <a:t>board  </a:t>
            </a:r>
            <a:r>
              <a:rPr sz="4800" spc="-220" dirty="0">
                <a:latin typeface="Arial"/>
                <a:cs typeface="Arial"/>
              </a:rPr>
              <a:t>measuring </a:t>
            </a:r>
            <a:r>
              <a:rPr sz="4800" spc="-135" dirty="0">
                <a:latin typeface="Arial"/>
                <a:cs typeface="Arial"/>
              </a:rPr>
              <a:t>approximately </a:t>
            </a:r>
            <a:r>
              <a:rPr sz="4800" spc="-260" dirty="0">
                <a:latin typeface="Arial"/>
                <a:cs typeface="Arial"/>
              </a:rPr>
              <a:t>9cm </a:t>
            </a:r>
            <a:r>
              <a:rPr sz="4800" spc="-325" dirty="0">
                <a:latin typeface="Arial"/>
                <a:cs typeface="Arial"/>
              </a:rPr>
              <a:t>x</a:t>
            </a:r>
            <a:r>
              <a:rPr sz="4800" spc="-425" dirty="0">
                <a:latin typeface="Arial"/>
                <a:cs typeface="Arial"/>
              </a:rPr>
              <a:t> </a:t>
            </a:r>
            <a:r>
              <a:rPr sz="4800" spc="-215" dirty="0">
                <a:latin typeface="Arial"/>
                <a:cs typeface="Arial"/>
              </a:rPr>
              <a:t>5.5cm.</a:t>
            </a:r>
            <a:endParaRPr sz="4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270"/>
            <a:ext cx="2830830" cy="28295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2020"/>
              </a:lnSpc>
            </a:pPr>
            <a:fld id="{81D60167-4931-47E6-BA6A-407CBD079E47}" type="slidenum">
              <a:rPr spc="-45" dirty="0"/>
              <a:pPr marL="25400">
                <a:lnSpc>
                  <a:spcPts val="2020"/>
                </a:lnSpc>
              </a:pPr>
              <a:t>9</a:t>
            </a:fld>
            <a:endParaRPr spc="-45" dirty="0"/>
          </a:p>
        </p:txBody>
      </p:sp>
    </p:spTree>
  </p:cSld>
  <p:clrMapOvr>
    <a:masterClrMapping/>
  </p:clrMapOvr>
  <p:transition>
    <p:dissolv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</TotalTime>
  <Words>773</Words>
  <Application>Microsoft Office PowerPoint</Application>
  <PresentationFormat>Custom</PresentationFormat>
  <Paragraphs>197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            Maharaja  Surajmal  Institute  </vt:lpstr>
      <vt:lpstr>Agenda</vt:lpstr>
      <vt:lpstr>Introduction</vt:lpstr>
      <vt:lpstr>=</vt:lpstr>
      <vt:lpstr>Slide 5</vt:lpstr>
      <vt:lpstr>Introduction</vt:lpstr>
      <vt:lpstr>History</vt:lpstr>
      <vt:lpstr>Motivation</vt:lpstr>
      <vt:lpstr>What is Raspberry Pi?</vt:lpstr>
      <vt:lpstr>Features</vt:lpstr>
      <vt:lpstr>Features</vt:lpstr>
      <vt:lpstr>Hardware</vt:lpstr>
      <vt:lpstr>Slide 13</vt:lpstr>
      <vt:lpstr>Operating System</vt:lpstr>
      <vt:lpstr>How to make it work!</vt:lpstr>
      <vt:lpstr>Programming</vt:lpstr>
      <vt:lpstr>Price</vt:lpstr>
      <vt:lpstr>Applications</vt:lpstr>
      <vt:lpstr>Applications Raspberry Pi Medical Device Input Shield</vt:lpstr>
      <vt:lpstr>Slide 20</vt:lpstr>
      <vt:lpstr>Applications</vt:lpstr>
      <vt:lpstr>MAGIC MIRRIOR WITH RASPBERRY PI</vt:lpstr>
      <vt:lpstr>Applications</vt:lpstr>
      <vt:lpstr>Applications</vt:lpstr>
      <vt:lpstr>Raspberry Pi Vs Akash</vt:lpstr>
      <vt:lpstr>Disadvantages</vt:lpstr>
      <vt:lpstr>Future developments</vt:lpstr>
      <vt:lpstr>Raspberry Pi 2020</vt:lpstr>
      <vt:lpstr>REFERENCES</vt:lpstr>
      <vt:lpstr>Slide 30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Maharaja  Surajmal  Institute</dc:title>
  <dc:creator>jyoti goel</dc:creator>
  <cp:lastModifiedBy>jyoti goel</cp:lastModifiedBy>
  <cp:revision>2</cp:revision>
  <dcterms:created xsi:type="dcterms:W3CDTF">2018-04-15T17:55:59Z</dcterms:created>
  <dcterms:modified xsi:type="dcterms:W3CDTF">2018-04-15T20:29:20Z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2016-03-28T00:00:00Z</vt:filetime>
  </property>
  <property fmtid="{D5CDD505-2E9C-101B-9397-08002B2CF9AE}" pid="3" name="Creator">
    <vt:lpwstr>pdftk 1.44 - www.pdftk.com</vt:lpwstr>
  </property>
  <property fmtid="{D5CDD505-2E9C-101B-9397-08002B2CF9AE}" pid="4" name="LastSaved">
    <vt:filetime>2018-04-15T00:00:00Z</vt:filetime>
  </property>
</Properties>
</file>